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266E4E-38D2-4FD1-B530-649F8C25CFE9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3C94773-CACC-4EAE-B4B8-0284C5885AD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11" Type="http://schemas.openxmlformats.org/officeDocument/2006/relationships/image" Target="../media/image17.pn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Φυσικό περιβάλλον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dirty="0" err="1"/>
              <a:t>Α΄τάξη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2662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7560733" cy="3526896"/>
          </a:xfrm>
        </p:spPr>
        <p:txBody>
          <a:bodyPr>
            <a:normAutofit/>
          </a:bodyPr>
          <a:lstStyle/>
          <a:p>
            <a:r>
              <a:rPr lang="el-GR" sz="2800" i="1" dirty="0"/>
              <a:t>«Φτάνοντας στο σχολείο το πρωί, τα παιδιά βρέθηκαν μπροστά σε μια δυσάρεστη έκπληξη. Πολλά σκουπίδια βρίσκονταν στην αυλή του σχολείου τους.  Ο Ζαχαρίας και Μαίρη  είναι πολύ σκεφτικοί».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/>
              <a:t>Προβληματισμός </a:t>
            </a:r>
            <a:endParaRPr lang="en-GB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205427" y="-1829805"/>
            <a:ext cx="6885301" cy="8580121"/>
            <a:chOff x="0" y="0"/>
            <a:chExt cx="6885361" cy="858047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739456" y="6318894"/>
              <a:ext cx="1300630" cy="215525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Rounded Rectangular Callout 5"/>
            <p:cNvSpPr>
              <a:spLocks noChangeArrowheads="1"/>
            </p:cNvSpPr>
            <p:nvPr/>
          </p:nvSpPr>
          <p:spPr bwMode="auto">
            <a:xfrm>
              <a:off x="0" y="6020048"/>
              <a:ext cx="2341245" cy="901748"/>
            </a:xfrm>
            <a:prstGeom prst="wedgeRoundRectCallout">
              <a:avLst>
                <a:gd name="adj1" fmla="val 59614"/>
                <a:gd name="adj2" fmla="val -21669"/>
                <a:gd name="adj3" fmla="val 16667"/>
              </a:avLst>
            </a:prstGeom>
            <a:gradFill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</a:gradFill>
            <a:ln w="12700" algn="ctr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 dirty="0">
                  <a:ln w="0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rgbClr val="000000"/>
                  </a:solidFill>
                  <a:effectLst/>
                  <a:latin typeface="Arial"/>
                  <a:ea typeface="Calibri"/>
                  <a:cs typeface="Times New Roman"/>
                </a:rPr>
                <a:t>Πόσο άσχημα μυρίζουν!  Πρέπει να κάνουμε κάτι.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 dirty="0">
                  <a:ln w="12700" cap="rnd" cmpd="sng" algn="ctr">
                    <a:solidFill>
                      <a:srgbClr val="604A7B"/>
                    </a:solidFill>
                    <a:prstDash val="solid"/>
                    <a:bevel/>
                  </a:ln>
                  <a:effectLst/>
                  <a:latin typeface="Arial"/>
                  <a:ea typeface="Calibri"/>
                  <a:cs typeface="Times New Roman"/>
                </a:rPr>
                <a:t> 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Rounded Rectangular Callout 6"/>
            <p:cNvSpPr>
              <a:spLocks noChangeArrowheads="1"/>
            </p:cNvSpPr>
            <p:nvPr/>
          </p:nvSpPr>
          <p:spPr bwMode="auto">
            <a:xfrm>
              <a:off x="5322626" y="6264322"/>
              <a:ext cx="1562735" cy="817880"/>
            </a:xfrm>
            <a:prstGeom prst="wedgeRoundRectCallout">
              <a:avLst>
                <a:gd name="adj1" fmla="val -87758"/>
                <a:gd name="adj2" fmla="val 17993"/>
                <a:gd name="adj3" fmla="val 16667"/>
              </a:avLst>
            </a:prstGeom>
            <a:gradFill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</a:gradFill>
            <a:ln w="12700" algn="ctr">
              <a:solidFill>
                <a:schemeClr val="accent4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 dirty="0">
                  <a:ln w="0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rgbClr val="000000"/>
                  </a:solidFill>
                  <a:effectLst/>
                  <a:latin typeface="Arial"/>
                  <a:ea typeface="Calibri"/>
                  <a:cs typeface="Times New Roman"/>
                </a:rPr>
                <a:t>Ας μαζέψουμε λίγα για αρχή.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 dirty="0">
                  <a:ln w="12700" cap="rnd" cmpd="sng" algn="ctr">
                    <a:solidFill>
                      <a:srgbClr val="604A7B"/>
                    </a:solidFill>
                    <a:prstDash val="solid"/>
                    <a:bevel/>
                  </a:ln>
                  <a:effectLst/>
                  <a:latin typeface="Arial"/>
                  <a:ea typeface="Calibri"/>
                  <a:cs typeface="Times New Roman"/>
                </a:rPr>
                <a:t> 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Flowchart: Alternate Process 7"/>
            <p:cNvSpPr>
              <a:spLocks noChangeArrowheads="1"/>
            </p:cNvSpPr>
            <p:nvPr/>
          </p:nvSpPr>
          <p:spPr bwMode="auto">
            <a:xfrm>
              <a:off x="286603" y="0"/>
              <a:ext cx="6343650" cy="760021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74000">
                  <a:schemeClr val="accent6">
                    <a:lumMod val="45000"/>
                    <a:lumOff val="55000"/>
                  </a:schemeClr>
                </a:gs>
                <a:gs pos="83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chemeClr val="accent3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solidFill>
                    <a:srgbClr val="000000"/>
                  </a:solidFill>
                  <a:effectLst/>
                  <a:latin typeface="Arial"/>
                  <a:ea typeface="Calibri"/>
                  <a:cs typeface="Times New Roman"/>
                </a:rPr>
                <a:t>Όταν έφτασαν στο σχολείο σήμερα το πρωί, ο Ζαχαρίας και η Μαίρη παρατήρησαν πολλά σκουπίδια!</a:t>
              </a:r>
              <a:endParaRPr lang="en-GB" sz="1100">
                <a:effectLst/>
                <a:latin typeface="Calibri"/>
                <a:ea typeface="Calibri"/>
                <a:cs typeface="Times New Roman"/>
              </a:endParaRPr>
            </a:p>
            <a:p>
              <a:pPr marL="276225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SimSun"/>
                  <a:cs typeface="Times New Roman"/>
                </a:rPr>
                <a:t> </a:t>
              </a:r>
              <a:endParaRPr lang="en-GB" sz="1100">
                <a:effectLst/>
                <a:latin typeface="Calibri"/>
                <a:ea typeface="SimSun"/>
                <a:cs typeface="Times New Roman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922729" y="6318893"/>
              <a:ext cx="1725935" cy="226158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4" name="Picture 1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4438606"/>
            <a:ext cx="2625090" cy="209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17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7467" y="2500953"/>
            <a:ext cx="5731933" cy="3450696"/>
          </a:xfrm>
        </p:spPr>
        <p:txBody>
          <a:bodyPr/>
          <a:lstStyle/>
          <a:p>
            <a:r>
              <a:rPr lang="el-GR" sz="3600" dirty="0"/>
              <a:t>Τενεκεδάκια αναψυκτικών </a:t>
            </a:r>
          </a:p>
          <a:p>
            <a:r>
              <a:rPr lang="el-GR" sz="3600" dirty="0"/>
              <a:t>Χαρτιά </a:t>
            </a:r>
          </a:p>
          <a:p>
            <a:r>
              <a:rPr lang="el-GR" sz="3600" dirty="0"/>
              <a:t>Κουτιά χυμών</a:t>
            </a:r>
            <a:endParaRPr lang="en-GB" sz="3600" dirty="0"/>
          </a:p>
          <a:p>
            <a:r>
              <a:rPr lang="el-GR" sz="3600" dirty="0"/>
              <a:t>Συσκευασίες από </a:t>
            </a:r>
            <a:r>
              <a:rPr lang="el-GR" sz="3600" dirty="0" err="1"/>
              <a:t>σνακς</a:t>
            </a:r>
            <a:endParaRPr lang="el-GR" sz="3600" dirty="0"/>
          </a:p>
          <a:p>
            <a:endParaRPr lang="el-GR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l-GR" dirty="0"/>
              <a:t>Αν πάτε μια βόλτα στη γειτονιά σας τι είδους σκουπίδια μπορεί να συναντήσετε;</a:t>
            </a:r>
            <a:endParaRPr lang="en-GB" dirty="0"/>
          </a:p>
        </p:txBody>
      </p:sp>
      <p:pic>
        <p:nvPicPr>
          <p:cNvPr id="1026" name="Picture 2" descr="Soda Beverage Images | Free Vectors, Stock Photos &amp; PS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26105"/>
            <a:ext cx="1821426" cy="15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Free Garbage Cliparts, Download Free Clip Art, Free Clip Art on Clipart 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Free Garbage Cliparts, Download Free Clip Art, Free Clip Art on Clipart 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581" y="2209800"/>
            <a:ext cx="1905000" cy="287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PS Illustration - Pile of garbage vector illustration. Vector Clipart  gg107573155 - GoGra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2659626" cy="207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45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6" y="385381"/>
            <a:ext cx="8229600" cy="1252728"/>
          </a:xfrm>
        </p:spPr>
        <p:txBody>
          <a:bodyPr/>
          <a:lstStyle/>
          <a:p>
            <a:r>
              <a:rPr lang="el-GR" dirty="0"/>
              <a:t>Άσκηση 1 σελ. 58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35303" y="3155928"/>
            <a:ext cx="1040200" cy="897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Organic waste, food compost collection isolated on white background. Banana and watermelon rind, fish bone and apple stump vector illustratio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75519" y="1226695"/>
            <a:ext cx="1693907" cy="1916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19582" y="2511986"/>
            <a:ext cx="959920" cy="15254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363353" y="5688570"/>
            <a:ext cx="1484607" cy="1109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41507" y="5455662"/>
            <a:ext cx="1800567" cy="13005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560717" y="1951456"/>
            <a:ext cx="1994821" cy="4698800"/>
            <a:chOff x="0" y="0"/>
            <a:chExt cx="1880235" cy="4327894"/>
          </a:xfrm>
        </p:grpSpPr>
        <p:sp>
          <p:nvSpPr>
            <p:cNvPr id="20" name="Text Box 503"/>
            <p:cNvSpPr txBox="1"/>
            <p:nvPr/>
          </p:nvSpPr>
          <p:spPr>
            <a:xfrm>
              <a:off x="0" y="0"/>
              <a:ext cx="1880235" cy="620395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 dirty="0">
                  <a:effectLst/>
                  <a:latin typeface="Arial"/>
                  <a:ea typeface="Calibri"/>
                  <a:cs typeface="Times New Roman"/>
                </a:rPr>
                <a:t>Τενεκεδάκι αλουμινίου</a:t>
              </a:r>
              <a:endParaRPr lang="en-GB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Text Box 504"/>
            <p:cNvSpPr txBox="1"/>
            <p:nvPr/>
          </p:nvSpPr>
          <p:spPr>
            <a:xfrm>
              <a:off x="0" y="616688"/>
              <a:ext cx="1878965" cy="353060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Κομμάτι σάντουιτς</a:t>
              </a:r>
              <a:endParaRPr lang="en-GB" sz="1100">
                <a:effectLst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 </a:t>
              </a:r>
              <a:endParaRPr lang="en-GB" sz="1100">
                <a:effectLst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 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Text Box 526"/>
            <p:cNvSpPr txBox="1"/>
            <p:nvPr/>
          </p:nvSpPr>
          <p:spPr>
            <a:xfrm>
              <a:off x="0" y="967563"/>
              <a:ext cx="1878965" cy="361950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Φλούδες φρούτων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3" name="Text Box 527"/>
            <p:cNvSpPr txBox="1"/>
            <p:nvPr/>
          </p:nvSpPr>
          <p:spPr>
            <a:xfrm>
              <a:off x="0" y="1329070"/>
              <a:ext cx="1878965" cy="405130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Πλαστικό μπουκάλι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528"/>
            <p:cNvSpPr txBox="1"/>
            <p:nvPr/>
          </p:nvSpPr>
          <p:spPr>
            <a:xfrm>
              <a:off x="0" y="1733107"/>
              <a:ext cx="1878965" cy="586105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Περιτύλιγμα σοκολάτας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5" name="Text Box 538"/>
            <p:cNvSpPr txBox="1"/>
            <p:nvPr/>
          </p:nvSpPr>
          <p:spPr>
            <a:xfrm>
              <a:off x="0" y="2328530"/>
              <a:ext cx="1878965" cy="542925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Παλιές εφημερίδες και περιοδικά 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 Box 541"/>
            <p:cNvSpPr txBox="1"/>
            <p:nvPr/>
          </p:nvSpPr>
          <p:spPr>
            <a:xfrm>
              <a:off x="0" y="2881423"/>
              <a:ext cx="1878965" cy="361950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Φύλλα 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Text Box 575"/>
            <p:cNvSpPr txBox="1"/>
            <p:nvPr/>
          </p:nvSpPr>
          <p:spPr>
            <a:xfrm>
              <a:off x="0" y="3242930"/>
              <a:ext cx="1878965" cy="361950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Άδειες μπαταρίες 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Text Box 674"/>
            <p:cNvSpPr txBox="1"/>
            <p:nvPr/>
          </p:nvSpPr>
          <p:spPr>
            <a:xfrm>
              <a:off x="0" y="3604437"/>
              <a:ext cx="1880235" cy="361950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Κουτί χυμού 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9" name="Text Box 683"/>
            <p:cNvSpPr txBox="1"/>
            <p:nvPr/>
          </p:nvSpPr>
          <p:spPr>
            <a:xfrm>
              <a:off x="0" y="3965944"/>
              <a:ext cx="1880235" cy="361950"/>
            </a:xfrm>
            <a:prstGeom prst="rect">
              <a:avLst/>
            </a:prstGeom>
            <a:solidFill>
              <a:schemeClr val="lt1"/>
            </a:solidFill>
            <a:ln w="22225" cmpd="sng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l-GR" sz="1400">
                  <a:effectLst/>
                  <a:latin typeface="Arial"/>
                  <a:ea typeface="Calibri"/>
                  <a:cs typeface="Times New Roman"/>
                </a:rPr>
                <a:t>Πλαστικά σακούλια </a:t>
              </a:r>
              <a:endParaRPr lang="en-GB" sz="110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10" name="Flowchart: Alternate Process 9"/>
          <p:cNvSpPr>
            <a:spLocks noChangeArrowheads="1"/>
          </p:cNvSpPr>
          <p:nvPr/>
        </p:nvSpPr>
        <p:spPr bwMode="auto">
          <a:xfrm>
            <a:off x="228599" y="1581968"/>
            <a:ext cx="2877058" cy="1589140"/>
          </a:xfrm>
          <a:prstGeom prst="flowChartAlternateProcess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3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l-GR" sz="2000" b="1" dirty="0">
                <a:effectLst/>
                <a:latin typeface="Arial"/>
                <a:ea typeface="SimSun"/>
                <a:cs typeface="Times New Roman"/>
              </a:rPr>
              <a:t>Αντιστοιχίστε την κάθε εικόνα με τη σωστή λέξη ή φράση</a:t>
            </a:r>
            <a:r>
              <a:rPr lang="el-GR" sz="1400" dirty="0">
                <a:effectLst/>
                <a:latin typeface="Arial"/>
                <a:ea typeface="SimSun"/>
                <a:cs typeface="Times New Roman"/>
              </a:rPr>
              <a:t>.</a:t>
            </a:r>
            <a:endParaRPr lang="en-GB" sz="1100" dirty="0">
              <a:effectLst/>
              <a:latin typeface="Calibri"/>
              <a:ea typeface="SimSun"/>
              <a:cs typeface="Times New Roma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89907" y="4954251"/>
            <a:ext cx="1555137" cy="1032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90531" y="3720299"/>
            <a:ext cx="1238607" cy="1428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67128" y="4671542"/>
            <a:ext cx="1891167" cy="1371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05534" y="3992951"/>
            <a:ext cx="2362526" cy="11333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1235113">
            <a:off x="6644100" y="1485552"/>
            <a:ext cx="1691614" cy="13316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1" name="Straight Arrow Connector 30"/>
          <p:cNvCxnSpPr/>
          <p:nvPr/>
        </p:nvCxnSpPr>
        <p:spPr>
          <a:xfrm flipH="1">
            <a:off x="3793974" y="2511987"/>
            <a:ext cx="1006627" cy="792383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555538" y="4300856"/>
            <a:ext cx="683462" cy="274516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555539" y="2376538"/>
            <a:ext cx="934368" cy="542063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4139654" y="2185166"/>
            <a:ext cx="660946" cy="116625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3522472" y="3684361"/>
            <a:ext cx="1278128" cy="1787948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83915" y="5276307"/>
            <a:ext cx="1435667" cy="179355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483915" y="5668794"/>
            <a:ext cx="907485" cy="588974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657600" y="4559645"/>
            <a:ext cx="1042299" cy="1894127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6375946" y="3394910"/>
            <a:ext cx="2023596" cy="2607067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522472" y="4893807"/>
            <a:ext cx="1317223" cy="1559965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37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12E151-11EC-4FAC-8659-C87FB42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2BA00C-79C9-487F-ADDF-161D32734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2819400"/>
          </a:xfrm>
        </p:spPr>
        <p:txBody>
          <a:bodyPr>
            <a:normAutofit fontScale="90000"/>
          </a:bodyPr>
          <a:lstStyle/>
          <a:p>
            <a:r>
              <a:rPr lang="el-GR" sz="27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MS Mincho" panose="02020609040205080304" pitchFamily="49" charset="-128"/>
              </a:rPr>
              <a:t>Ο παππούς και η γιαγιά του Ζαχαρία ζουν σε μια ήσυχη και καθαρή γειτονιά. </a:t>
            </a:r>
            <a:r>
              <a:rPr lang="el-GR" sz="2700" dirty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l-GR" sz="27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Μια μέρα το διπλανό τους σπίτι  ενοικιάστηκε και τώρα η γιαγιά και ο παππούς αντιμετωπίζουν κάποια προβλήματα με τους καινούριους γείτονες τους</a:t>
            </a:r>
            <a:r>
              <a:rPr lang="el-GR" sz="4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.  </a:t>
            </a:r>
            <a:br>
              <a:rPr lang="el-CY" sz="4800" dirty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n-CY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D8C83D-AA60-440B-BD31-50D2AA0A9A66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43000" y="2675466"/>
            <a:ext cx="6629400" cy="3450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8693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25CEAD-AF49-458A-8A5B-62FF0B9DB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0" y="1258184"/>
            <a:ext cx="5415667" cy="799216"/>
          </a:xfrm>
        </p:spPr>
        <p:txBody>
          <a:bodyPr>
            <a:noAutofit/>
          </a:bodyPr>
          <a:lstStyle/>
          <a:p>
            <a:r>
              <a:rPr lang="el-GR" sz="2800" dirty="0"/>
              <a:t>Αντιστοίχισε τα προβλήματα με τις σωστές εικόνες (σελ. 60)</a:t>
            </a:r>
            <a:endParaRPr lang="en-CY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FC85E0-920A-4D5D-8E9E-B73F8113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είναι αυτά τα προβλήματα;</a:t>
            </a:r>
            <a:endParaRPr lang="en-CY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80C8B3-48ED-4E73-ADF2-F2E3EC6F04AE}"/>
              </a:ext>
            </a:extLst>
          </p:cNvPr>
          <p:cNvGrpSpPr/>
          <p:nvPr/>
        </p:nvGrpSpPr>
        <p:grpSpPr>
          <a:xfrm>
            <a:off x="299333" y="1258184"/>
            <a:ext cx="1676400" cy="5563887"/>
            <a:chOff x="0" y="0"/>
            <a:chExt cx="2326972" cy="87957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6BE5561-F683-4777-B614-0E11EA91E858}"/>
                </a:ext>
              </a:extLst>
            </p:cNvPr>
            <p:cNvSpPr/>
            <p:nvPr/>
          </p:nvSpPr>
          <p:spPr>
            <a:xfrm>
              <a:off x="0" y="6639339"/>
              <a:ext cx="2319020" cy="2156460"/>
            </a:xfrm>
            <a:prstGeom prst="rect">
              <a:avLst/>
            </a:prstGeom>
            <a:pattFill prst="pct10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Y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517BC2-7273-4F28-B14A-FEB8F3155F86}"/>
                </a:ext>
              </a:extLst>
            </p:cNvPr>
            <p:cNvSpPr/>
            <p:nvPr/>
          </p:nvSpPr>
          <p:spPr>
            <a:xfrm>
              <a:off x="7952" y="4389120"/>
              <a:ext cx="2319020" cy="2156460"/>
            </a:xfrm>
            <a:prstGeom prst="rect">
              <a:avLst/>
            </a:prstGeom>
            <a:pattFill prst="pct10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Y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96CEDA-9114-41D8-9F09-376BA767D207}"/>
                </a:ext>
              </a:extLst>
            </p:cNvPr>
            <p:cNvSpPr/>
            <p:nvPr/>
          </p:nvSpPr>
          <p:spPr>
            <a:xfrm>
              <a:off x="7952" y="2186609"/>
              <a:ext cx="2319020" cy="2156460"/>
            </a:xfrm>
            <a:prstGeom prst="rect">
              <a:avLst/>
            </a:prstGeom>
            <a:pattFill prst="pct10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Y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7CBC1CA-5FA4-4930-B767-A4D9D7844A45}"/>
                </a:ext>
              </a:extLst>
            </p:cNvPr>
            <p:cNvSpPr/>
            <p:nvPr/>
          </p:nvSpPr>
          <p:spPr>
            <a:xfrm>
              <a:off x="7952" y="0"/>
              <a:ext cx="2319020" cy="2156460"/>
            </a:xfrm>
            <a:prstGeom prst="rect">
              <a:avLst/>
            </a:prstGeom>
            <a:pattFill prst="pct10">
              <a:fgClr>
                <a:schemeClr val="accent4">
                  <a:lumMod val="60000"/>
                  <a:lumOff val="4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Y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5E22BBF-A079-43DB-BD60-1926E5E40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63670" y="143677"/>
              <a:ext cx="1890238" cy="1807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ECCD577-DDEA-4EAC-8704-228F514D0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95416" y="2418167"/>
              <a:ext cx="2148205" cy="18411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vector set of insects">
              <a:extLst>
                <a:ext uri="{FF2B5EF4-FFF2-40B4-BE49-F238E27FC236}">
                  <a16:creationId xmlns:a16="http://schemas.microsoft.com/office/drawing/2014/main" id="{B468F150-E471-4749-9906-41F5406712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5416" y="4675367"/>
              <a:ext cx="1566545" cy="144018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Picture 11" descr="mosquito">
              <a:extLst>
                <a:ext uri="{FF2B5EF4-FFF2-40B4-BE49-F238E27FC236}">
                  <a16:creationId xmlns:a16="http://schemas.microsoft.com/office/drawing/2014/main" id="{25B785CF-7D87-4FCC-91A2-6D92FD7F4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719" y="5247862"/>
              <a:ext cx="1301115" cy="1198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BD45770-94E3-43CC-BD04-969A1D38EAC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233021" y="6816882"/>
              <a:ext cx="1901715" cy="181853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4" name="Text Box 7546">
            <a:extLst>
              <a:ext uri="{FF2B5EF4-FFF2-40B4-BE49-F238E27FC236}">
                <a16:creationId xmlns:a16="http://schemas.microsoft.com/office/drawing/2014/main" id="{90A6119E-95A9-428B-9380-004BFE338F54}"/>
              </a:ext>
            </a:extLst>
          </p:cNvPr>
          <p:cNvSpPr txBox="1"/>
          <p:nvPr/>
        </p:nvSpPr>
        <p:spPr>
          <a:xfrm>
            <a:off x="4274377" y="2205418"/>
            <a:ext cx="1940559" cy="580766"/>
          </a:xfrm>
          <a:prstGeom prst="rect">
            <a:avLst/>
          </a:prstGeom>
          <a:solidFill>
            <a:schemeClr val="lt1"/>
          </a:solidFill>
          <a:ln w="22225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αρρώστιες</a:t>
            </a:r>
            <a:endParaRPr lang="en-CY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7547">
            <a:extLst>
              <a:ext uri="{FF2B5EF4-FFF2-40B4-BE49-F238E27FC236}">
                <a16:creationId xmlns:a16="http://schemas.microsoft.com/office/drawing/2014/main" id="{380C3963-ACBA-4796-A115-5C28FAC6E597}"/>
              </a:ext>
            </a:extLst>
          </p:cNvPr>
          <p:cNvSpPr txBox="1"/>
          <p:nvPr/>
        </p:nvSpPr>
        <p:spPr>
          <a:xfrm>
            <a:off x="4389997" y="2930525"/>
            <a:ext cx="1784350" cy="517525"/>
          </a:xfrm>
          <a:prstGeom prst="rect">
            <a:avLst/>
          </a:prstGeom>
          <a:solidFill>
            <a:schemeClr val="lt1"/>
          </a:solidFill>
          <a:ln w="22225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βρωμιά</a:t>
            </a:r>
            <a:endParaRPr lang="en-CY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7548">
            <a:extLst>
              <a:ext uri="{FF2B5EF4-FFF2-40B4-BE49-F238E27FC236}">
                <a16:creationId xmlns:a16="http://schemas.microsoft.com/office/drawing/2014/main" id="{9D0D4360-F422-4BA6-A328-5E4A82064D1B}"/>
              </a:ext>
            </a:extLst>
          </p:cNvPr>
          <p:cNvSpPr txBox="1"/>
          <p:nvPr/>
        </p:nvSpPr>
        <p:spPr>
          <a:xfrm>
            <a:off x="4196272" y="4056848"/>
            <a:ext cx="2128327" cy="1069798"/>
          </a:xfrm>
          <a:prstGeom prst="rect">
            <a:avLst/>
          </a:prstGeom>
          <a:solidFill>
            <a:schemeClr val="lt1"/>
          </a:solidFill>
          <a:ln w="22225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συγκέντρωση εντόμων</a:t>
            </a:r>
            <a:endParaRPr lang="en-CY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7549">
            <a:extLst>
              <a:ext uri="{FF2B5EF4-FFF2-40B4-BE49-F238E27FC236}">
                <a16:creationId xmlns:a16="http://schemas.microsoft.com/office/drawing/2014/main" id="{F0CF9B8F-BB3E-4BB9-A080-ECC4F2908FB5}"/>
              </a:ext>
            </a:extLst>
          </p:cNvPr>
          <p:cNvSpPr txBox="1"/>
          <p:nvPr/>
        </p:nvSpPr>
        <p:spPr>
          <a:xfrm>
            <a:off x="4274377" y="5879785"/>
            <a:ext cx="1784350" cy="517525"/>
          </a:xfrm>
          <a:prstGeom prst="rect">
            <a:avLst/>
          </a:prstGeom>
          <a:solidFill>
            <a:schemeClr val="lt1"/>
          </a:solidFill>
          <a:ln w="22225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δυσοσμία</a:t>
            </a:r>
            <a:endParaRPr lang="en-CY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BEC7A2-CE9B-4FE2-A225-86EBEDBE83E2}"/>
              </a:ext>
            </a:extLst>
          </p:cNvPr>
          <p:cNvCxnSpPr>
            <a:endCxn id="15" idx="1"/>
          </p:cNvCxnSpPr>
          <p:nvPr/>
        </p:nvCxnSpPr>
        <p:spPr>
          <a:xfrm>
            <a:off x="1970004" y="2205418"/>
            <a:ext cx="2419993" cy="983870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E355D6-1C87-4F80-B990-DFAEBAC64B2F}"/>
              </a:ext>
            </a:extLst>
          </p:cNvPr>
          <p:cNvCxnSpPr>
            <a:cxnSpLocks/>
          </p:cNvCxnSpPr>
          <p:nvPr/>
        </p:nvCxnSpPr>
        <p:spPr>
          <a:xfrm flipV="1">
            <a:off x="1935747" y="2492519"/>
            <a:ext cx="2454250" cy="838043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8A9A3C-C3E6-445D-8CC9-02B14816062E}"/>
              </a:ext>
            </a:extLst>
          </p:cNvPr>
          <p:cNvCxnSpPr>
            <a:cxnSpLocks/>
          </p:cNvCxnSpPr>
          <p:nvPr/>
        </p:nvCxnSpPr>
        <p:spPr>
          <a:xfrm>
            <a:off x="1841018" y="4569347"/>
            <a:ext cx="2433359" cy="101797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B3259FC-74A8-4E75-9A98-9B98877D9FF4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1828263" y="5857272"/>
            <a:ext cx="2446114" cy="281276"/>
          </a:xfrm>
          <a:prstGeom prst="straightConnector1">
            <a:avLst/>
          </a:prstGeom>
          <a:ln w="666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61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04FCB-1823-482F-9FBF-00177DD90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Κκύκλωσε μερικά προβλήματα που προκαλούν τα σκουπίδια (σελ. 61)</a:t>
            </a:r>
            <a:endParaRPr lang="en-CY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A264D6-4909-4678-9717-92666B4BF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257284"/>
              </p:ext>
            </p:extLst>
          </p:nvPr>
        </p:nvGraphicFramePr>
        <p:xfrm>
          <a:off x="1219201" y="2667000"/>
          <a:ext cx="6629400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34">
                  <a:extLst>
                    <a:ext uri="{9D8B030D-6E8A-4147-A177-3AD203B41FA5}">
                      <a16:colId xmlns:a16="http://schemas.microsoft.com/office/drawing/2014/main" val="2717078509"/>
                    </a:ext>
                  </a:extLst>
                </a:gridCol>
                <a:gridCol w="440072">
                  <a:extLst>
                    <a:ext uri="{9D8B030D-6E8A-4147-A177-3AD203B41FA5}">
                      <a16:colId xmlns:a16="http://schemas.microsoft.com/office/drawing/2014/main" val="1556572462"/>
                    </a:ext>
                  </a:extLst>
                </a:gridCol>
                <a:gridCol w="440072">
                  <a:extLst>
                    <a:ext uri="{9D8B030D-6E8A-4147-A177-3AD203B41FA5}">
                      <a16:colId xmlns:a16="http://schemas.microsoft.com/office/drawing/2014/main" val="3037600824"/>
                    </a:ext>
                  </a:extLst>
                </a:gridCol>
                <a:gridCol w="440072">
                  <a:extLst>
                    <a:ext uri="{9D8B030D-6E8A-4147-A177-3AD203B41FA5}">
                      <a16:colId xmlns:a16="http://schemas.microsoft.com/office/drawing/2014/main" val="1199872786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1093070258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2632575701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3699299064"/>
                    </a:ext>
                  </a:extLst>
                </a:gridCol>
                <a:gridCol w="447334">
                  <a:extLst>
                    <a:ext uri="{9D8B030D-6E8A-4147-A177-3AD203B41FA5}">
                      <a16:colId xmlns:a16="http://schemas.microsoft.com/office/drawing/2014/main" val="3906814630"/>
                    </a:ext>
                  </a:extLst>
                </a:gridCol>
                <a:gridCol w="447334">
                  <a:extLst>
                    <a:ext uri="{9D8B030D-6E8A-4147-A177-3AD203B41FA5}">
                      <a16:colId xmlns:a16="http://schemas.microsoft.com/office/drawing/2014/main" val="1371193700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3993817883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4091306163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1783797687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2916282623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1045205907"/>
                    </a:ext>
                  </a:extLst>
                </a:gridCol>
                <a:gridCol w="440798">
                  <a:extLst>
                    <a:ext uri="{9D8B030D-6E8A-4147-A177-3AD203B41FA5}">
                      <a16:colId xmlns:a16="http://schemas.microsoft.com/office/drawing/2014/main" val="302729399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Ρ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Υ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Π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  <a:highlight>
                            <a:srgbClr val="FFFF00"/>
                          </a:highlight>
                        </a:rPr>
                        <a:t>Ν</a:t>
                      </a:r>
                      <a:endParaRPr lang="en-CY" sz="1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Σ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Η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Ν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Ε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Ρ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Ω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Ν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Κ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Τ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Β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338019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Κ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Ρ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Δ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  <a:highlight>
                            <a:srgbClr val="FFFF00"/>
                          </a:highlight>
                        </a:rPr>
                        <a:t>Υ</a:t>
                      </a:r>
                      <a:endParaRPr lang="en-CY" sz="1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Σ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Ο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Σ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Μ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Ι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Ρ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Ι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Α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Κ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Ε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820415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Β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Π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Ο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Ρ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Ρ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Ι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Μ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Μ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Τ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Ι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Κ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Ξ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8135105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Κ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Τ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Σ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Τ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Ρ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Ο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Φ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Η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Δ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Α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Σ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Ω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Ν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2730174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Ε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Ξ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Φ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Α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Ν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Ι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Σ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Η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Ζ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Ω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Ω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  <a:highlight>
                            <a:srgbClr val="FFFF00"/>
                          </a:highlight>
                        </a:rPr>
                        <a:t>Ν</a:t>
                      </a:r>
                      <a:endParaRPr lang="en-CY" sz="1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Π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Υ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672216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Ζ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Κ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Ι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Ρ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Σ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Κ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Τ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Υ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Φ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Γ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Γ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Χ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Κ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>
                          <a:effectLst/>
                        </a:rPr>
                        <a:t>Π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400" dirty="0">
                          <a:effectLst/>
                        </a:rPr>
                        <a:t>Φ</a:t>
                      </a:r>
                      <a:endParaRPr lang="en-C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544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7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200</TotalTime>
  <Words>299</Words>
  <Application>Microsoft Office PowerPoint</Application>
  <PresentationFormat>On-screen Show (4:3)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Candara</vt:lpstr>
      <vt:lpstr>Symbol</vt:lpstr>
      <vt:lpstr>Waveform</vt:lpstr>
      <vt:lpstr>Φυσικό περιβάλλον</vt:lpstr>
      <vt:lpstr>Προβληματισμός </vt:lpstr>
      <vt:lpstr>Αν πάτε μια βόλτα στη γειτονιά σας τι είδους σκουπίδια μπορεί να συναντήσετε;</vt:lpstr>
      <vt:lpstr>Άσκηση 1 σελ. 58</vt:lpstr>
      <vt:lpstr>Ο παππούς και η γιαγιά του Ζαχαρία ζουν σε μια ήσυχη και καθαρή γειτονιά.  Μια μέρα το διπλανό τους σπίτι  ενοικιάστηκε και τώρα η γιαγιά και ο παππούς αντιμετωπίζουν κάποια προβλήματα με τους καινούριους γείτονες τους.   </vt:lpstr>
      <vt:lpstr>Ποια είναι αυτά τα προβλήματα;</vt:lpstr>
      <vt:lpstr>Κκύκλωσε μερικά προβλήματα που προκαλούν τα σκουπίδια (σελ. 61)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Φυσικό περιβάλλον</dc:title>
  <dc:creator>FOTINI PETRIDOU</dc:creator>
  <cp:lastModifiedBy>Fotini Petridou</cp:lastModifiedBy>
  <cp:revision>13</cp:revision>
  <dcterms:created xsi:type="dcterms:W3CDTF">2021-01-10T12:35:32Z</dcterms:created>
  <dcterms:modified xsi:type="dcterms:W3CDTF">2021-01-11T17:10:33Z</dcterms:modified>
</cp:coreProperties>
</file>