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96" r:id="rId4"/>
    <p:sldId id="312" r:id="rId5"/>
    <p:sldId id="314" r:id="rId6"/>
    <p:sldId id="315" r:id="rId7"/>
    <p:sldId id="261" r:id="rId8"/>
    <p:sldId id="334" r:id="rId9"/>
    <p:sldId id="262" r:id="rId10"/>
    <p:sldId id="333" r:id="rId11"/>
    <p:sldId id="317" r:id="rId12"/>
    <p:sldId id="316" r:id="rId13"/>
    <p:sldId id="318" r:id="rId14"/>
    <p:sldId id="319" r:id="rId15"/>
    <p:sldId id="320" r:id="rId16"/>
    <p:sldId id="322" r:id="rId17"/>
    <p:sldId id="323" r:id="rId18"/>
    <p:sldId id="324" r:id="rId19"/>
    <p:sldId id="321" r:id="rId20"/>
    <p:sldId id="326" r:id="rId21"/>
    <p:sldId id="328" r:id="rId22"/>
    <p:sldId id="325" r:id="rId23"/>
    <p:sldId id="329" r:id="rId24"/>
    <p:sldId id="330" r:id="rId25"/>
    <p:sldId id="332" r:id="rId26"/>
    <p:sldId id="331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1" r:id="rId42"/>
    <p:sldId id="350" r:id="rId43"/>
    <p:sldId id="352" r:id="rId44"/>
    <p:sldId id="353" r:id="rId4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55A0B5D-EE53-1F4B-8167-19AEB07CDF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5178EE3-0254-9747-93DC-63171D3AFB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BE4E34-B16A-2A46-B3CA-9833483FB176}" type="datetimeFigureOut">
              <a:rPr lang="en-US"/>
              <a:pPr>
                <a:defRPr/>
              </a:pPr>
              <a:t>3/27/20</a:t>
            </a:fld>
            <a:endParaRPr lang="en-US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CE655300-6F30-C045-8A37-AE6870C4F277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3CBCC84E-E632-2D45-BAFE-814659CDB4C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BF2AEA8C-AA6C-C043-8301-BDC2EA42A2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82DE4BE8-D2C4-FE41-9028-6BBAB74A0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28AC6C-2525-A746-8FCF-2FB4BFAB43DC}" type="slidenum">
              <a:rPr lang="en-US" altLang="en-CY"/>
              <a:pPr/>
              <a:t>‹#›</a:t>
            </a:fld>
            <a:endParaRPr lang="en-US" altLang="en-C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6177833-BCD0-6C4A-BBEE-EBEF38E645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7B7245F-2EBF-6F40-844F-06BD6E8AD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9D7AD5A-2B40-0D45-9DB1-D27521E147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3FEFBCB-85E0-A342-BD2C-E036795ECCF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7A4EC21-51A9-C347-A251-2D23969B37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4D5A126-8948-A44A-ADE9-354AA73938E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70F0479-8AC3-8945-9004-B84ACD88DB3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D25E938-8BA3-3742-BD9D-C693561C7C2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5BA57381-6539-E24C-A70B-F4E3143C12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0342D5B-6D41-FB47-A4AB-3BE5540D915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672660BC-40B2-4C4B-A513-38EEBCF53D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A392AC5-ABA8-2D46-8667-FEA78B09895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A16D94BD-37A9-E94B-9BDA-EE2A6098A3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DDE24460-D854-394D-9B88-2ECF8720A50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2E12BBE-3AD2-7C41-AAFE-7EAEBAFF84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1B8A797-A7FF-FB4F-BDC5-D942A151490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474A163-E173-7F43-B395-47999612718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D985003-8AE7-1341-8713-F24DD756EDB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99564967-CBED-2747-87FF-20B1B97AE4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F49DFB4-A30E-BD47-B638-9761BC682E8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D5F5713-B279-3D4C-96AA-29EE4CC023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95DBDB4-BC08-9F4A-A838-22AC7ACDC7D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AD8CC57D-9EE0-C340-9311-6DB8476788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1BC4840-5F3C-7340-8577-266CCB0498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2BF2286-C1FA-D74D-9F7E-6B02FCDF84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03570D2-331B-9C4D-AEB2-7B53346A4F8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6F29FB2-F93F-514D-A69F-1C5D42A4D8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59EAB14-DE26-D043-99E3-18A5DA4B5BB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C07CA65-D75F-E649-8C5C-22BE575914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CDF1364-E1B9-DE45-B73A-B2F2D6B15C7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CB049BA7-EC1F-3946-88D9-7FD917DD9D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04AE9CBE-A9A6-9A4F-A399-CACA6789AB4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A205402-61FF-1741-B26F-8A49611A83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3AA3444C-E497-AC47-B592-BEFC87EE65A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C68885A4-3DFF-1B41-8756-7057EEB5BE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EE4288B9-470D-124A-A901-70C2D09BAA2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4562BC02-BC55-684E-90CB-2041109DB6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74EA6409-A3B3-4642-9B38-335ACA512A9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DEE911AB-9642-2446-9C63-F9DD74F6ED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79632BF-3BFC-7344-A0E8-A095B2ED49C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C3246692-45D3-544F-B4BC-50298B1459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6F3F1725-7A43-964C-A229-81D001139C8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DE9790E-E4DB-C941-AE5F-A770C101B2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B1EB914-AB24-A447-881A-E1DDA736F83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171BDFA-6B0D-C544-86A2-C03CE53721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11FBF1E-021C-0E49-9BBE-5C6BF47A0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C6CEBE08-DE21-E44D-BA88-19E3CDD827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4CCEB9F-6A09-3B4B-A6FF-AF0BE037F2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93675718-534B-2F41-A5BB-81FB82F8C7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D562C39-2139-D74A-8078-CEF48A4124F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48140A5-3A85-FB45-864A-305AC3069F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38C19AA4-FE87-764A-963E-6CCD8338860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D9979189-9BCE-3C48-A738-C56FA1AB0D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80570D1-8F81-4848-8F62-8C9590F5216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DE400900-E3A2-E54B-9FCE-7C0D1EF0CA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0BA2CAFF-4CD2-7945-803D-3B913628365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B5E226FF-3E5E-0641-8937-52F3266B28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D9953DB0-F0D1-4E4C-A3B3-C5F7652DC88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F32E0E8-2D56-334B-9F80-C3FE27A16B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51396B42-9B18-F745-90CE-787FC3D7670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9CF7432D-E5CF-2147-8FC6-99B22BF566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7DCC620A-43C3-DF49-B63C-C739E5C4BDC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AD86079F-C3D7-D440-AB95-98E3B2DCD7C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11379B53-65C6-1447-80B0-DCFB32B598C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98A0E36-919C-D047-AB1D-7D1F0DB01D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F6C7EEB-2C96-2141-B76E-31D633A32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EDBD960-1922-6740-9BDE-7FA58D7558B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1B5A6C2-A6C7-1E47-B4E9-AE05B307C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F0ED8F4-7964-CE47-AE53-6C61C603B0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9244DF9-D649-E947-94CB-A03A17316A1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BCFA594-C6C4-4647-BD80-90FF955B0E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94AC6EC-AAA0-7B44-AABF-C21DA3BA0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42D07955-9750-154E-9E7E-3D0680F2AC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BA24939-394C-3E4A-A5FB-10A13EBC7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6B674EA-04B4-124F-BDB9-FCCB5E0027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980D734-DC9C-5340-A2DB-DD7020F5E4B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C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4CDA9-65D2-394E-B3FA-0A9FE1A2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FC12-89BB-0D41-AD76-0D58F15C464F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722B-548D-454F-BADB-5EF8C96F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D5EE2-B870-DF47-9F09-65878F49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7AEA5-E8E6-7E4B-A487-2F1BAFF3F9F6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274914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32563-51A1-CC46-95E4-1CEE31E4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2D2F4-BE29-AF4F-9FD9-E92E00709E29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1984B-6D45-C24A-AD82-C5F562D4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2561E-0E30-0D46-9415-92657069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33285-B2B2-AD4B-B0C4-B85EA828744F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172644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ECE6B-AFAB-1C4F-A820-6BF007D5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9B9C5-B10E-8D4A-B08E-E7F77AA273F8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B85CE-5AB6-4B4D-B95B-9944CEDC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5624-9271-B842-AB0A-30E08262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BC0D8-2415-EB42-8225-A9405F45CAE7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17982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21A8A-32FE-2A4C-A79F-81FBA4822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FF9D3-9CDE-2443-8A54-81422FF9900C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808A-F626-3740-8F4E-B0F64CCB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5BB09-8C10-104C-89CD-F84BB6F2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B6E80-6B6E-5D49-8CE5-C0977BCEF456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245552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0D70E-1711-DC47-B80A-75422F76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18529-A23F-0C42-A3FC-6FE64E0F8F4A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0A731-5A4B-C448-B155-16DD6544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74445-34DC-4E4F-A960-F06B5471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79D2B-C204-F048-B746-7274DA9FEB51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290530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F19919-3D5A-904A-BD06-675898C9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C1F7A-8111-3646-B5E3-9F4D7F54E864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BCD281-BE7A-D64F-A96A-A0EEE052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A803C7-D58F-CB46-B334-CCB2F5323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1BC57-68A8-A349-AA67-A4AF626B95B8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30816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7106DE-7E02-6E4F-9994-76292C2B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1C116-E8F0-E44A-B3DF-2583043BE877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09559B-4A40-434C-9E91-A70CA0E89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F690D1-70E4-3D42-B397-1A9299F7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AD4EE-B38A-0C46-8851-3107569C4F16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40418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D393DA-1334-4E41-B0EC-C26B8812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0B382-0041-3D48-A673-D47B0B671BD1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5F94648-177C-9947-BCBB-49FBC658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C1998-6D85-DB48-B951-26F3FDC7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CCF74-0377-6B42-B9D5-B255FD38A1FB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291274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2DD69E-8D24-6747-BB86-73AEDDF7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E697-1F1C-DE4D-978E-E6009267108A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9F105D-B565-BB49-94CD-B7951E46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6ED661-07E3-7647-B242-20C92D8A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86DA7-864A-B94E-9FF6-6C2D206442B3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322300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C58A0A-6FED-A843-8E62-5F21CD66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2D95-1336-1644-BC60-41552818A0D8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D86039-CD52-DF48-AE3C-0EC69096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9E3C40-50B3-244F-8CC8-081FA793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6BA3B-4DFC-094F-9E15-B1DC8963857A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374909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DE1806-BF24-C242-9631-318703AD4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32DA6-3BE4-9C43-B8A3-6532867D7A51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E74C5E-D64D-8848-BFC2-4C2128BF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34DC94-8742-FE4E-997D-140B79FDE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D47D2-C4D4-414B-A6C8-CA5FBB039755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185625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0EA64F1-9B93-7D45-B709-90AF7D12BB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CY"/>
              <a:t>Click to edit Master title style</a:t>
            </a:r>
            <a:endParaRPr lang="el-GR" altLang="en-CY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3062098-090D-D948-AE83-20816240E9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CY"/>
              <a:t>Click to edit Master text styles</a:t>
            </a:r>
          </a:p>
          <a:p>
            <a:pPr lvl="1"/>
            <a:r>
              <a:rPr lang="en-US" altLang="en-CY"/>
              <a:t>Second level</a:t>
            </a:r>
          </a:p>
          <a:p>
            <a:pPr lvl="2"/>
            <a:r>
              <a:rPr lang="en-US" altLang="en-CY"/>
              <a:t>Third level</a:t>
            </a:r>
          </a:p>
          <a:p>
            <a:pPr lvl="3"/>
            <a:r>
              <a:rPr lang="en-US" altLang="en-CY"/>
              <a:t>Fourth level</a:t>
            </a:r>
          </a:p>
          <a:p>
            <a:pPr lvl="4"/>
            <a:r>
              <a:rPr lang="en-US" altLang="en-CY"/>
              <a:t>Fifth level</a:t>
            </a:r>
            <a:endParaRPr lang="el-GR" alt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041E-CA69-9249-BE03-84A58A0E8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030B6CB-7C3F-6A46-BD38-5984E1EE4718}" type="datetimeFigureOut">
              <a:rPr lang="el-GR"/>
              <a:pPr>
                <a:defRPr/>
              </a:pPr>
              <a:t>27/3/20</a:t>
            </a:fld>
            <a:endParaRPr lang="el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829B9-BBFE-6E45-B298-E4E779C44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7F35-1440-2046-85F0-6461988BB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 New Roman" panose="02020603050405020304" pitchFamily="18" charset="0"/>
              </a:defRPr>
            </a:lvl1pPr>
          </a:lstStyle>
          <a:p>
            <a:fld id="{FD8850EE-6526-F748-AB96-BE5C5752B532}" type="slidenum">
              <a:rPr lang="el-GR" altLang="en-CY"/>
              <a:pPr/>
              <a:t>‹#›</a:t>
            </a:fld>
            <a:endParaRPr lang="el-GR" altLang="en-C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travelstyle.gr/video-me-ta-aksiotheata-tou-parisiou-pou-tha-sas-kanoun-na-to-erwteuteite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french.com/el/culture/the-eiffel-tower-overview-and-histor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71&amp;v=vmKeRxv-xwM&amp;feature=emb_titl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bFzw5YJLm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hyperlink" Target="https://www.youtube.com/watch?v=K5KAc5CoCu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LfZhqbunoU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s://www.youtube.com/watch?v=0TFNGRYMz1U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youtube.com/watch?v=w2yOifYWlFA&amp;list=PLYKty-HMb9aBAS-H9Eg-tcpncow46mhm5&amp;index=13" TargetMode="Externa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el.wikipedia.org/wiki/15_%CE%A6%CE%B5%CE%B2%CF%81%CE%BF%CF%85%CE%B1%CF%81%CE%AF%CE%BF%CF%85" TargetMode="External"/><Relationship Id="rId3" Type="http://schemas.openxmlformats.org/officeDocument/2006/relationships/hyperlink" Target="http://el.wikipedia.org/wiki/%CE%93%CE%B1%CE%BB%CE%BB%CE%AF%CE%B1" TargetMode="External"/><Relationship Id="rId7" Type="http://schemas.openxmlformats.org/officeDocument/2006/relationships/hyperlink" Target="http://el.wikipedia.org/w/index.php?title=%CE%93%CE%B1%CE%BB%CE%BB%CE%B9%CE%BA%CE%AE_%CE%95%CE%B8%CE%BD%CE%BF%CF%83%CF%85%CE%BD%CE%AD%CE%BB%CE%B5%CF%85%CF%83%CE%B7&amp;action=edit&amp;redlink=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.wikipedia.org/wiki/%CE%9A%CF%8C%CE%BA%CE%BA%CE%B9%CE%BD%CE%BF" TargetMode="External"/><Relationship Id="rId11" Type="http://schemas.openxmlformats.org/officeDocument/2006/relationships/image" Target="../media/image12.gif"/><Relationship Id="rId5" Type="http://schemas.openxmlformats.org/officeDocument/2006/relationships/hyperlink" Target="http://el.wikipedia.org/wiki/%CE%86%CF%83%CF%80%CF%81%CE%BF" TargetMode="External"/><Relationship Id="rId10" Type="http://schemas.openxmlformats.org/officeDocument/2006/relationships/hyperlink" Target="http://el.wikipedia.org/wiki/20_%CE%9C%CE%B1%CE%90%CE%BF%CF%85" TargetMode="External"/><Relationship Id="rId4" Type="http://schemas.openxmlformats.org/officeDocument/2006/relationships/hyperlink" Target="http://el.wikipedia.org/wiki/%CE%9C%CF%80%CE%BB%CE%B5" TargetMode="External"/><Relationship Id="rId9" Type="http://schemas.openxmlformats.org/officeDocument/2006/relationships/hyperlink" Target="http://el.wikipedia.org/wiki/179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l.wikipedia.org/wiki/%CE%93%CE%B1%CE%BB%CE%BB%CE%AF%CE%B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iffel-tower-582">
            <a:extLst>
              <a:ext uri="{FF2B5EF4-FFF2-40B4-BE49-F238E27FC236}">
                <a16:creationId xmlns:a16="http://schemas.microsoft.com/office/drawing/2014/main" id="{A93C1AE9-1F58-2F4E-AD6E-1D136ED5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8179CABB-F3EF-2C49-B31D-78E98DE9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4876800" cy="143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CY" sz="8800">
                <a:solidFill>
                  <a:schemeClr val="bg1"/>
                </a:solidFill>
              </a:rPr>
              <a:t>ΓΑΛΛΙΑ</a:t>
            </a:r>
            <a:endParaRPr lang="en-US" altLang="en-CY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best place to visit in france">
            <a:hlinkClick r:id="rId2"/>
            <a:extLst>
              <a:ext uri="{FF2B5EF4-FFF2-40B4-BE49-F238E27FC236}">
                <a16:creationId xmlns:a16="http://schemas.microsoft.com/office/drawing/2014/main" id="{85ECD0E7-5EBB-0D48-B603-1891A326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39E932-699F-DF4E-906B-C7CFD0CDDFBA}"/>
              </a:ext>
            </a:extLst>
          </p:cNvPr>
          <p:cNvSpPr/>
          <p:nvPr/>
        </p:nvSpPr>
        <p:spPr>
          <a:xfrm>
            <a:off x="304800" y="381000"/>
            <a:ext cx="84393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  <a:cs typeface="Arial" charset="0"/>
              </a:rPr>
              <a:t>Σημαντικότερα Αξιοθέατα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charset="0"/>
              <a:cs typeface="Arial" charset="0"/>
            </a:endParaRPr>
          </a:p>
        </p:txBody>
      </p:sp>
      <p:sp>
        <p:nvSpPr>
          <p:cNvPr id="6" name="Action Button: Movi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8C4500-26DA-0F40-9148-C419F22856BE}"/>
              </a:ext>
            </a:extLst>
          </p:cNvPr>
          <p:cNvSpPr/>
          <p:nvPr/>
        </p:nvSpPr>
        <p:spPr>
          <a:xfrm>
            <a:off x="304800" y="1447800"/>
            <a:ext cx="914400" cy="8382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iffel">
            <a:hlinkClick r:id="rId3"/>
            <a:extLst>
              <a:ext uri="{FF2B5EF4-FFF2-40B4-BE49-F238E27FC236}">
                <a16:creationId xmlns:a16="http://schemas.microsoft.com/office/drawing/2014/main" id="{97C11CD9-E95B-FC4A-B558-75F50852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1037EAE8-9C4E-DB41-AED5-64920172E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0C611-9CA3-0147-8493-542822A57B09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B97B2-BD7F-0245-B5A5-7D76B3E2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524000"/>
            <a:ext cx="3962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ja-JP" sz="3200" b="1">
                <a:solidFill>
                  <a:srgbClr val="B20009"/>
                </a:solidFill>
              </a:rPr>
              <a:t>Πύργος του Άιφελ</a:t>
            </a:r>
            <a:endParaRPr lang="el-GR" altLang="en-CY" sz="3200" b="1">
              <a:solidFill>
                <a:srgbClr val="B20009"/>
              </a:solidFill>
            </a:endParaRPr>
          </a:p>
        </p:txBody>
      </p:sp>
      <p:sp>
        <p:nvSpPr>
          <p:cNvPr id="6" name="Action Button: Movi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75AC91-1712-664F-B607-68FE9B55B244}"/>
              </a:ext>
            </a:extLst>
          </p:cNvPr>
          <p:cNvSpPr/>
          <p:nvPr/>
        </p:nvSpPr>
        <p:spPr>
          <a:xfrm>
            <a:off x="228600" y="1219200"/>
            <a:ext cx="914400" cy="8382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louvre-museum-picture">
            <a:hlinkClick r:id="rId3"/>
            <a:extLst>
              <a:ext uri="{FF2B5EF4-FFF2-40B4-BE49-F238E27FC236}">
                <a16:creationId xmlns:a16="http://schemas.microsoft.com/office/drawing/2014/main" id="{F74A5903-D6AD-3C4F-9651-7E61DEDA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>
            <a:extLst>
              <a:ext uri="{FF2B5EF4-FFF2-40B4-BE49-F238E27FC236}">
                <a16:creationId xmlns:a16="http://schemas.microsoft.com/office/drawing/2014/main" id="{B6ED0B43-B051-D946-B5AE-7C8BFBC1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B4811-E3B2-674F-8C46-AAAC9ADAC15F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25700-2BFC-EB48-8C57-04A80BE4B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22400"/>
            <a:ext cx="4495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ja-JP" sz="3200" b="1">
                <a:solidFill>
                  <a:srgbClr val="B20009"/>
                </a:solidFill>
              </a:rPr>
              <a:t>Μουσείο του Λούβρου</a:t>
            </a:r>
            <a:endParaRPr lang="el-GR" altLang="en-CY" sz="3200" b="1">
              <a:solidFill>
                <a:srgbClr val="B20009"/>
              </a:solidFill>
            </a:endParaRPr>
          </a:p>
        </p:txBody>
      </p:sp>
      <p:sp>
        <p:nvSpPr>
          <p:cNvPr id="6" name="Action Button: Movi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FBD55FA-78EE-044E-B65E-DFFAC643E3C8}"/>
              </a:ext>
            </a:extLst>
          </p:cNvPr>
          <p:cNvSpPr/>
          <p:nvPr/>
        </p:nvSpPr>
        <p:spPr>
          <a:xfrm>
            <a:off x="228600" y="1981200"/>
            <a:ext cx="914400" cy="8382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NotreDameI">
            <a:extLst>
              <a:ext uri="{FF2B5EF4-FFF2-40B4-BE49-F238E27FC236}">
                <a16:creationId xmlns:a16="http://schemas.microsoft.com/office/drawing/2014/main" id="{3864B601-7289-FB46-8FD6-A9C4556D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4D8E3D09-6F62-9845-BA3B-655E903E7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6964F-D21D-934E-BB40-22AC4D662F55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FE535B-478F-7C4C-B16F-41DB5874C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5867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ja-JP" sz="3200" b="1">
                <a:solidFill>
                  <a:srgbClr val="B20009"/>
                </a:solidFill>
              </a:rPr>
              <a:t>Παναγία των Παρισίων</a:t>
            </a:r>
            <a:endParaRPr lang="el-GR" altLang="en-CY" sz="3200" b="1">
              <a:solidFill>
                <a:srgbClr val="B200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triumphal-arc">
            <a:extLst>
              <a:ext uri="{FF2B5EF4-FFF2-40B4-BE49-F238E27FC236}">
                <a16:creationId xmlns:a16="http://schemas.microsoft.com/office/drawing/2014/main" id="{8FF3E075-928E-334C-91D8-D9896A17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084263"/>
            <a:ext cx="9170988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8537AB17-F177-DF40-A810-36C827DD7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92168-FE7A-D245-9381-36CDB6C92864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4BAEC-9863-FF4C-A1AF-9EA45FF4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46200"/>
            <a:ext cx="5867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ja-JP" sz="3200" b="1">
                <a:solidFill>
                  <a:srgbClr val="B20009"/>
                </a:solidFill>
              </a:rPr>
              <a:t>Αψίδα του Θριάμβου</a:t>
            </a:r>
            <a:endParaRPr lang="el-GR" altLang="en-CY" sz="3200" b="1">
              <a:solidFill>
                <a:srgbClr val="B200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disneyland">
            <a:hlinkClick r:id="rId3"/>
            <a:extLst>
              <a:ext uri="{FF2B5EF4-FFF2-40B4-BE49-F238E27FC236}">
                <a16:creationId xmlns:a16="http://schemas.microsoft.com/office/drawing/2014/main" id="{36F5A70B-D2DF-3845-A14A-6190848C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E506FD99-A69F-0248-B1F8-F690D30D5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4B4CC2-B5E8-0A4D-871F-42557FA1FB55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21168-4486-5D4F-A1BC-6234E618E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46200"/>
            <a:ext cx="5867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ja-JP" sz="3200" b="1">
                <a:solidFill>
                  <a:srgbClr val="B20009"/>
                </a:solidFill>
              </a:rPr>
              <a:t>Πάρκο Eurodisney</a:t>
            </a:r>
            <a:endParaRPr lang="el-GR" altLang="en-CY" sz="3200" b="1">
              <a:solidFill>
                <a:srgbClr val="B20009"/>
              </a:solidFill>
            </a:endParaRPr>
          </a:p>
        </p:txBody>
      </p:sp>
      <p:sp>
        <p:nvSpPr>
          <p:cNvPr id="6" name="Action Button: Movi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A969DD9-C8D9-2449-8228-51EA98793FF3}"/>
              </a:ext>
            </a:extLst>
          </p:cNvPr>
          <p:cNvSpPr/>
          <p:nvPr/>
        </p:nvSpPr>
        <p:spPr>
          <a:xfrm>
            <a:off x="228600" y="1981200"/>
            <a:ext cx="914400" cy="8382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iviera">
            <a:extLst>
              <a:ext uri="{FF2B5EF4-FFF2-40B4-BE49-F238E27FC236}">
                <a16:creationId xmlns:a16="http://schemas.microsoft.com/office/drawing/2014/main" id="{1554D64E-7DFC-E74C-9C4B-EC3421622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5AC3AA92-3004-A746-AAB0-153AF7572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7A50F-04FA-4145-9D6C-355D09128431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18612-9173-614C-B78A-65BC3113B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46200"/>
            <a:ext cx="6248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ja-JP" sz="3200" b="1">
                <a:solidFill>
                  <a:srgbClr val="B20009"/>
                </a:solidFill>
              </a:rPr>
              <a:t>Κυανή Ακτή (Γαλλική Ριβιέρα)</a:t>
            </a:r>
            <a:endParaRPr lang="el-GR" altLang="en-CY" sz="3200" b="1">
              <a:solidFill>
                <a:srgbClr val="B200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iviera2">
            <a:extLst>
              <a:ext uri="{FF2B5EF4-FFF2-40B4-BE49-F238E27FC236}">
                <a16:creationId xmlns:a16="http://schemas.microsoft.com/office/drawing/2014/main" id="{1717DF82-2DFA-BC4E-9F84-51AEC2691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CD6C3027-7BA3-D542-9B70-A190E434F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BC03F-BCC0-8943-9F37-7C04D344261F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E06F3-C592-854A-AF30-84F47E7D5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46200"/>
            <a:ext cx="6248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ja-JP" sz="3200" b="1">
                <a:solidFill>
                  <a:srgbClr val="B20009"/>
                </a:solidFill>
              </a:rPr>
              <a:t>Κυανή Ακτή (Γαλλική Ριβιέρα)</a:t>
            </a:r>
            <a:endParaRPr lang="el-GR" altLang="en-CY" sz="3200" b="1">
              <a:solidFill>
                <a:srgbClr val="B200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onte Carlo - Formula 1 Grand Prix of Monaco, June 2001">
            <a:extLst>
              <a:ext uri="{FF2B5EF4-FFF2-40B4-BE49-F238E27FC236}">
                <a16:creationId xmlns:a16="http://schemas.microsoft.com/office/drawing/2014/main" id="{3E2B7E99-0586-4949-9925-ACD0A22FE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C4F9AF57-77BB-2842-87F2-95D56136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41439-E9EA-4D4A-96BB-0B54D5EA509A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08C55-98A1-6748-BC78-02B2ADCF1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75400"/>
            <a:ext cx="9144000" cy="482600"/>
          </a:xfrm>
          <a:prstGeom prst="rect">
            <a:avLst/>
          </a:prstGeom>
          <a:solidFill>
            <a:srgbClr val="CCFFFF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l-GR" altLang="ja-JP" sz="3200" b="1"/>
              <a:t>Μόντε Κάρλο - Φόρμουλα 1</a:t>
            </a:r>
            <a:endParaRPr lang="el-GR" altLang="en-CY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french-alps-page 4">
            <a:extLst>
              <a:ext uri="{FF2B5EF4-FFF2-40B4-BE49-F238E27FC236}">
                <a16:creationId xmlns:a16="http://schemas.microsoft.com/office/drawing/2014/main" id="{D0A37B48-ECAA-B349-A5C9-6B8DF40A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638"/>
            <a:ext cx="929640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74983AB3-20EE-804D-8014-926A7C3C5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84360-2F49-FD40-B37E-D0C23EFA7A45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B939B-A880-A04A-A552-976B601B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295400"/>
            <a:ext cx="5867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el-GR" altLang="ja-JP" sz="3200" b="1">
                <a:solidFill>
                  <a:srgbClr val="B20009"/>
                </a:solidFill>
              </a:rPr>
              <a:t>Γαλλικές Άλπεις</a:t>
            </a:r>
            <a:endParaRPr lang="el-GR" altLang="en-CY" sz="3200" b="1">
              <a:solidFill>
                <a:srgbClr val="B200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CECA5B-CB45-EB47-963F-592E4862BBB0}"/>
              </a:ext>
            </a:extLst>
          </p:cNvPr>
          <p:cNvSpPr txBox="1"/>
          <p:nvPr/>
        </p:nvSpPr>
        <p:spPr>
          <a:xfrm>
            <a:off x="0" y="14287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ΓΕΩΓΡΑΦΙΚΗ ΘΕΣΗ ΓΑΛΛΙΑΣ</a:t>
            </a:r>
          </a:p>
        </p:txBody>
      </p:sp>
      <p:pic>
        <p:nvPicPr>
          <p:cNvPr id="5" name="Picture 4" descr="political_world_map bw.jpg">
            <a:extLst>
              <a:ext uri="{FF2B5EF4-FFF2-40B4-BE49-F238E27FC236}">
                <a16:creationId xmlns:a16="http://schemas.microsoft.com/office/drawing/2014/main" id="{7FD641EF-4A55-AF48-904C-39609B27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09675"/>
            <a:ext cx="9063038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93B6A0-431D-5B41-98E0-F87F9EEDF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786438"/>
            <a:ext cx="842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CY" sz="2400" b="1">
                <a:latin typeface="Times New Roman" panose="02020603050405020304" pitchFamily="18" charset="0"/>
              </a:rPr>
              <a:t>Μπορείτε να εντοπίσετε την Γαλλ</a:t>
            </a:r>
            <a:r>
              <a:rPr lang="el-GR" altLang="ja-JP" sz="2400" b="1">
                <a:latin typeface="Times New Roman" panose="02020603050405020304" pitchFamily="18" charset="0"/>
              </a:rPr>
              <a:t>ία</a:t>
            </a:r>
            <a:r>
              <a:rPr lang="el-GR" altLang="en-CY" sz="2400" b="1">
                <a:latin typeface="Times New Roman" panose="02020603050405020304" pitchFamily="18" charset="0"/>
              </a:rPr>
              <a:t> στον παγκόσμιο χάρτη;</a:t>
            </a:r>
          </a:p>
        </p:txBody>
      </p:sp>
      <p:pic>
        <p:nvPicPr>
          <p:cNvPr id="4106" name="Picture 10" descr="political_world_map france">
            <a:extLst>
              <a:ext uri="{FF2B5EF4-FFF2-40B4-BE49-F238E27FC236}">
                <a16:creationId xmlns:a16="http://schemas.microsoft.com/office/drawing/2014/main" id="{AD769A7C-0839-6B40-BE63-CB8CD590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236788"/>
            <a:ext cx="3730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47248AB-58C3-004C-BCBF-2FDDEACB0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A5B41-A327-B043-8D77-3E0D50F6F761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Βιομηχαν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ία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91F66-5172-AA49-B6AF-F15A4D309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28825"/>
            <a:ext cx="50292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en-CY" sz="2400" b="1"/>
              <a:t>Η βαρι</a:t>
            </a:r>
            <a:r>
              <a:rPr lang="el-GR" altLang="ja-JP" sz="2400" b="1"/>
              <a:t>ά βιομηχανία της Γαλλίας είναι πολύ ανεπτυγμένη. Η χώρα κατέχει μια από τις πρώτες θέσεις στον κόσμο</a:t>
            </a:r>
          </a:p>
          <a:p>
            <a:pPr eaLnBrk="1" hangingPunct="1">
              <a:lnSpc>
                <a:spcPct val="80000"/>
              </a:lnSpc>
            </a:pPr>
            <a:r>
              <a:rPr lang="el-GR" altLang="ja-JP" sz="2400" b="1"/>
              <a:t>στην παραγωγή πλοίων, αεροπλάνων, τρένων, αυτοκινήτων κ.α.</a:t>
            </a:r>
            <a:endParaRPr lang="el-GR" altLang="en-CY" sz="2400" b="1"/>
          </a:p>
        </p:txBody>
      </p:sp>
      <p:pic>
        <p:nvPicPr>
          <p:cNvPr id="77829" name="Picture 5" descr="507px-France_Flag_Map">
            <a:extLst>
              <a:ext uri="{FF2B5EF4-FFF2-40B4-BE49-F238E27FC236}">
                <a16:creationId xmlns:a16="http://schemas.microsoft.com/office/drawing/2014/main" id="{083B44D4-2A88-2047-897E-51A93285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676400"/>
            <a:ext cx="4159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riane 5">
            <a:extLst>
              <a:ext uri="{FF2B5EF4-FFF2-40B4-BE49-F238E27FC236}">
                <a16:creationId xmlns:a16="http://schemas.microsoft.com/office/drawing/2014/main" id="{ACCABD22-2F28-1448-A89E-E158DE41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7734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8EE21F97-2FAD-9142-B99F-C8DB551E9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81D93-0AC2-554B-A6C8-593AF1C82632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Βιομηχαν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ία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1D90D-62E5-5F47-BF39-6CD85EEA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066800"/>
            <a:ext cx="4038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en-CY" sz="2400" b="1">
                <a:solidFill>
                  <a:srgbClr val="B20009"/>
                </a:solidFill>
              </a:rPr>
              <a:t>Κατασκευ</a:t>
            </a:r>
            <a:r>
              <a:rPr lang="el-GR" altLang="ja-JP" sz="2400" b="1">
                <a:solidFill>
                  <a:srgbClr val="B20009"/>
                </a:solidFill>
              </a:rPr>
              <a:t>ή δορυφόρων</a:t>
            </a:r>
            <a:endParaRPr lang="el-GR" altLang="en-CY" sz="2400" b="1">
              <a:solidFill>
                <a:srgbClr val="B20009"/>
              </a:solidFill>
            </a:endParaRPr>
          </a:p>
        </p:txBody>
      </p:sp>
      <p:pic>
        <p:nvPicPr>
          <p:cNvPr id="22534" name="Picture 6" descr="ENVISAT7_cleanroom_400">
            <a:extLst>
              <a:ext uri="{FF2B5EF4-FFF2-40B4-BE49-F238E27FC236}">
                <a16:creationId xmlns:a16="http://schemas.microsoft.com/office/drawing/2014/main" id="{55B6EFA2-CFFB-5046-85BB-BB9CC16D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447800"/>
            <a:ext cx="53594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renault-scenic-zev-h2">
            <a:extLst>
              <a:ext uri="{FF2B5EF4-FFF2-40B4-BE49-F238E27FC236}">
                <a16:creationId xmlns:a16="http://schemas.microsoft.com/office/drawing/2014/main" id="{D3CB16AB-AD2D-DD4F-86E7-082A0B92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219200"/>
            <a:ext cx="4033837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947BE0F3-7AF2-BB4A-B388-DC0FB6607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58315-9387-2848-A4E2-4C5191E3E1D4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Βιομηχαν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ία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5D2E5-F3B9-8749-A9FC-DEFB0E6AA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181600"/>
            <a:ext cx="4114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l-GR" altLang="en-CY" sz="2400" b="1">
                <a:solidFill>
                  <a:srgbClr val="B20009"/>
                </a:solidFill>
              </a:rPr>
              <a:t>Κατασκευ</a:t>
            </a:r>
            <a:r>
              <a:rPr lang="el-GR" altLang="ja-JP" sz="2400" b="1">
                <a:solidFill>
                  <a:srgbClr val="B20009"/>
                </a:solidFill>
              </a:rPr>
              <a:t>ή αυτοκινήτων</a:t>
            </a:r>
          </a:p>
          <a:p>
            <a:pPr algn="ctr" eaLnBrk="1" hangingPunct="1">
              <a:lnSpc>
                <a:spcPct val="80000"/>
              </a:lnSpc>
            </a:pPr>
            <a:r>
              <a:rPr lang="el-GR" altLang="ja-JP" sz="2400" b="1">
                <a:solidFill>
                  <a:srgbClr val="B20009"/>
                </a:solidFill>
              </a:rPr>
              <a:t>(citroen, peugeot, renault)</a:t>
            </a:r>
            <a:endParaRPr lang="el-GR" altLang="en-CY" sz="2400" b="1">
              <a:solidFill>
                <a:srgbClr val="B20009"/>
              </a:solidFill>
            </a:endParaRPr>
          </a:p>
        </p:txBody>
      </p:sp>
      <p:pic>
        <p:nvPicPr>
          <p:cNvPr id="23558" name="Picture 11" descr="citroen">
            <a:extLst>
              <a:ext uri="{FF2B5EF4-FFF2-40B4-BE49-F238E27FC236}">
                <a16:creationId xmlns:a16="http://schemas.microsoft.com/office/drawing/2014/main" id="{F29098A1-120A-4C45-8337-9BAEB299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5002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 descr="peugeot">
            <a:extLst>
              <a:ext uri="{FF2B5EF4-FFF2-40B4-BE49-F238E27FC236}">
                <a16:creationId xmlns:a16="http://schemas.microsoft.com/office/drawing/2014/main" id="{1031465F-6978-9D47-B5B5-7EBE59BA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5029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8A4C555-0596-B24F-AC4D-DC198E8F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9959F-99BD-A446-82B3-0E2DF0B0C2E3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Γεωργ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ία - Κτηνοτροφία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1895F-CBBB-2E48-B8B7-F497144DF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86106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en-CY" sz="2800" b="1"/>
              <a:t>Το μεγαλ</a:t>
            </a:r>
            <a:r>
              <a:rPr lang="el-GR" altLang="ja-JP" sz="2800" b="1"/>
              <a:t>ύτερο μέρος του εδάφους της Γαλλίας είναι πεδινό. Η καλλιεργήσιμη γη καλύπτει τα δύο τρίτα της συνολικής έκτασης της χώρας.</a:t>
            </a:r>
          </a:p>
        </p:txBody>
      </p:sp>
      <p:pic>
        <p:nvPicPr>
          <p:cNvPr id="24581" name="Picture 7" descr="ampelokalliergies">
            <a:extLst>
              <a:ext uri="{FF2B5EF4-FFF2-40B4-BE49-F238E27FC236}">
                <a16:creationId xmlns:a16="http://schemas.microsoft.com/office/drawing/2014/main" id="{ED917337-1C27-AE41-A403-E94083AA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286000"/>
            <a:ext cx="42973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B816B9F-537B-C543-B118-A0548115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19400"/>
            <a:ext cx="4038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l-GR" altLang="en-CY" sz="2400" b="1" i="1">
                <a:solidFill>
                  <a:schemeClr val="tx2"/>
                </a:solidFill>
              </a:rPr>
              <a:t>Μεγ</a:t>
            </a:r>
            <a:r>
              <a:rPr lang="el-GR" altLang="ja-JP" sz="2400" b="1" i="1">
                <a:solidFill>
                  <a:schemeClr val="tx2"/>
                </a:solidFill>
              </a:rPr>
              <a:t>άλη θέση στη γεωργία της χώρας κατέχει η αμπελιοκαλλιέργεια και η Παρασκευή κρασιού. Τα αμπέλια ευδοκιμούν σχεδόν σε ολόκληρη τη Γαλλία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kalliergies">
            <a:extLst>
              <a:ext uri="{FF2B5EF4-FFF2-40B4-BE49-F238E27FC236}">
                <a16:creationId xmlns:a16="http://schemas.microsoft.com/office/drawing/2014/main" id="{AC4B717C-46C6-B647-92C8-F454B4B0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1066800"/>
            <a:ext cx="545941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8FBAE55E-D418-854B-A285-2060121B9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31FEA-C847-3F45-9E55-B55A81777963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Γεωργ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ία - Κτηνοτροφία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1ED37-3BBF-1E4B-B252-03FD9B7AC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981200"/>
            <a:ext cx="36576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l-GR" altLang="ja-JP" sz="2800" b="1"/>
              <a:t>Τα σπουδαιότερα γεωργικά προϊόντα που παράγονται είναι τα δημητριακά, τα σταφύλια, τα ζαχαρότευτλα, οι πατάτες, οι ελιές, τα λαχανικά, τα φρούτα, τα σιτηρά κ.α.</a:t>
            </a:r>
            <a:endParaRPr lang="el-GR" altLang="en-CY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ORDEAUX WINE">
            <a:extLst>
              <a:ext uri="{FF2B5EF4-FFF2-40B4-BE49-F238E27FC236}">
                <a16:creationId xmlns:a16="http://schemas.microsoft.com/office/drawing/2014/main" id="{2885A4D9-31C3-314E-BEFD-6E0433F3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191000"/>
            <a:ext cx="300037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HAMPAGNE">
            <a:extLst>
              <a:ext uri="{FF2B5EF4-FFF2-40B4-BE49-F238E27FC236}">
                <a16:creationId xmlns:a16="http://schemas.microsoft.com/office/drawing/2014/main" id="{D8FF722B-0A11-2F49-B47E-2B9B4E39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962025"/>
            <a:ext cx="41148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>
            <a:extLst>
              <a:ext uri="{FF2B5EF4-FFF2-40B4-BE49-F238E27FC236}">
                <a16:creationId xmlns:a16="http://schemas.microsoft.com/office/drawing/2014/main" id="{9CEB28BB-964C-9440-807C-2D2D61AE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F816D9-A02E-7040-9C98-C8E0AF7124AD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Γεωργ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ία - Κτηνοτροφία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77DD7-3CEE-9443-AAB0-6404915D4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6553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l-GR" altLang="ja-JP" sz="2800" b="1"/>
              <a:t>Η Γαλλία κατέχει την </a:t>
            </a:r>
            <a:r>
              <a:rPr lang="el-GR" altLang="ja-JP" sz="3200" b="1">
                <a:solidFill>
                  <a:srgbClr val="B20009"/>
                </a:solidFill>
              </a:rPr>
              <a:t>1η</a:t>
            </a:r>
            <a:r>
              <a:rPr lang="el-GR" altLang="ja-JP" sz="2800" b="1"/>
              <a:t> θέση στην παραγωγή σταφυλιού και κρασιού</a:t>
            </a:r>
            <a:endParaRPr lang="el-GR" altLang="en-CY" sz="2800" b="1"/>
          </a:p>
        </p:txBody>
      </p:sp>
      <p:pic>
        <p:nvPicPr>
          <p:cNvPr id="26631" name="Picture 7" descr="LYONvinyardBEAUJOLAIS">
            <a:extLst>
              <a:ext uri="{FF2B5EF4-FFF2-40B4-BE49-F238E27FC236}">
                <a16:creationId xmlns:a16="http://schemas.microsoft.com/office/drawing/2014/main" id="{66597279-3048-414B-95BE-21455F00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68580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9A822A8A-889A-434E-BEED-7C4F14C10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DDDC8-EC23-6447-B121-E6A6CB0A54C5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Γεωργ</a:t>
            </a:r>
            <a:r>
              <a:rPr lang="el-GR" altLang="ja-JP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ία - Κτηνοτροφία Γαλλίας</a:t>
            </a:r>
            <a:endParaRPr lang="el-GR" sz="4500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ED123-7D6F-0247-9E5E-27817224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l-GR" altLang="ja-JP" sz="2600" b="1" u="sng"/>
              <a:t>Επίσης η Γαλλία κατέχει την:</a:t>
            </a:r>
            <a:endParaRPr lang="el-GR" altLang="ja-JP" sz="2600" b="1"/>
          </a:p>
          <a:p>
            <a:pPr eaLnBrk="1" hangingPunct="1">
              <a:lnSpc>
                <a:spcPct val="140000"/>
              </a:lnSpc>
            </a:pPr>
            <a:r>
              <a:rPr lang="el-GR" altLang="ja-JP" sz="2600" b="1">
                <a:solidFill>
                  <a:srgbClr val="B20009"/>
                </a:solidFill>
              </a:rPr>
              <a:t>1η</a:t>
            </a:r>
            <a:r>
              <a:rPr lang="el-GR" altLang="ja-JP" sz="2600" b="1"/>
              <a:t> θέση στην παραγωγή μήλων</a:t>
            </a:r>
          </a:p>
          <a:p>
            <a:pPr eaLnBrk="1" hangingPunct="1">
              <a:lnSpc>
                <a:spcPct val="140000"/>
              </a:lnSpc>
            </a:pPr>
            <a:r>
              <a:rPr lang="el-GR" altLang="ja-JP" sz="2600" b="1">
                <a:solidFill>
                  <a:srgbClr val="B20009"/>
                </a:solidFill>
              </a:rPr>
              <a:t>2η</a:t>
            </a:r>
            <a:r>
              <a:rPr lang="el-GR" altLang="ja-JP" sz="2600" b="1"/>
              <a:t> θέση στην παραγωγή βουτύρου</a:t>
            </a:r>
          </a:p>
          <a:p>
            <a:pPr eaLnBrk="1" hangingPunct="1">
              <a:lnSpc>
                <a:spcPct val="140000"/>
              </a:lnSpc>
            </a:pPr>
            <a:r>
              <a:rPr lang="el-GR" altLang="ja-JP" sz="2600" b="1">
                <a:solidFill>
                  <a:srgbClr val="B20009"/>
                </a:solidFill>
              </a:rPr>
              <a:t>3η</a:t>
            </a:r>
            <a:r>
              <a:rPr lang="el-GR" altLang="ja-JP" sz="2600" b="1"/>
              <a:t> θέση στην παραγωγή ζάχαρης</a:t>
            </a:r>
          </a:p>
          <a:p>
            <a:pPr eaLnBrk="1" hangingPunct="1">
              <a:lnSpc>
                <a:spcPct val="140000"/>
              </a:lnSpc>
            </a:pPr>
            <a:r>
              <a:rPr lang="el-GR" altLang="ja-JP" sz="2600" b="1">
                <a:solidFill>
                  <a:srgbClr val="B20009"/>
                </a:solidFill>
              </a:rPr>
              <a:t>3η</a:t>
            </a:r>
            <a:r>
              <a:rPr lang="el-GR" altLang="ja-JP" sz="2600" b="1"/>
              <a:t> θέση στην παραγωγή λιναριού</a:t>
            </a:r>
          </a:p>
          <a:p>
            <a:pPr eaLnBrk="1" hangingPunct="1">
              <a:lnSpc>
                <a:spcPct val="140000"/>
              </a:lnSpc>
            </a:pPr>
            <a:r>
              <a:rPr lang="el-GR" altLang="ja-JP" sz="2600" b="1">
                <a:solidFill>
                  <a:srgbClr val="B20009"/>
                </a:solidFill>
              </a:rPr>
              <a:t>4η</a:t>
            </a:r>
            <a:r>
              <a:rPr lang="el-GR" altLang="ja-JP" sz="2600" b="1"/>
              <a:t> θέση στην παραγωγή τυριών (500 περίπου είδη)</a:t>
            </a:r>
          </a:p>
          <a:p>
            <a:pPr eaLnBrk="1" hangingPunct="1">
              <a:lnSpc>
                <a:spcPct val="140000"/>
              </a:lnSpc>
            </a:pPr>
            <a:r>
              <a:rPr lang="el-GR" altLang="ja-JP" sz="2600" b="1">
                <a:solidFill>
                  <a:srgbClr val="B20009"/>
                </a:solidFill>
              </a:rPr>
              <a:t>5η</a:t>
            </a:r>
            <a:r>
              <a:rPr lang="el-GR" altLang="ja-JP" sz="2600" b="1"/>
              <a:t> θέση στην παραγωγή αχλαδιών</a:t>
            </a:r>
          </a:p>
          <a:p>
            <a:pPr eaLnBrk="1" hangingPunct="1">
              <a:lnSpc>
                <a:spcPct val="140000"/>
              </a:lnSpc>
            </a:pPr>
            <a:r>
              <a:rPr lang="el-GR" altLang="ja-JP" sz="2600" b="1">
                <a:solidFill>
                  <a:srgbClr val="B20009"/>
                </a:solidFill>
              </a:rPr>
              <a:t>6η</a:t>
            </a:r>
            <a:r>
              <a:rPr lang="el-GR" altLang="ja-JP" sz="2600" b="1"/>
              <a:t> θέση στην παραγωγή σιταριού</a:t>
            </a:r>
          </a:p>
          <a:p>
            <a:pPr eaLnBrk="1" hangingPunct="1">
              <a:lnSpc>
                <a:spcPct val="140000"/>
              </a:lnSpc>
            </a:pPr>
            <a:r>
              <a:rPr lang="el-GR" altLang="ja-JP" sz="2600" b="1">
                <a:solidFill>
                  <a:srgbClr val="B20009"/>
                </a:solidFill>
              </a:rPr>
              <a:t>7η</a:t>
            </a:r>
            <a:r>
              <a:rPr lang="el-GR" altLang="ja-JP" sz="2600" b="1"/>
              <a:t> θέση στην παραγωγή καλαμποκιού</a:t>
            </a:r>
            <a:endParaRPr lang="el-GR" altLang="en-CY" sz="2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D8B8B979-EB4D-3148-BE98-485EB1A7D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95E7E-13DF-1C43-9E77-C78DAB37C081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Φαγητά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BE003-E099-A24C-B3D0-01046A872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28677" name="Picture 2" descr="Picture">
            <a:extLst>
              <a:ext uri="{FF2B5EF4-FFF2-40B4-BE49-F238E27FC236}">
                <a16:creationId xmlns:a16="http://schemas.microsoft.com/office/drawing/2014/main" id="{2EE0E612-E958-724A-A8BD-5AE34634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48615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503DD1-F02E-9943-A7D0-EB54A2292426}"/>
              </a:ext>
            </a:extLst>
          </p:cNvPr>
          <p:cNvSpPr/>
          <p:nvPr/>
        </p:nvSpPr>
        <p:spPr>
          <a:xfrm>
            <a:off x="3767207" y="1600200"/>
            <a:ext cx="53767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Ποικιλία τυριών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pic>
        <p:nvPicPr>
          <p:cNvPr id="79876" name="Picture 4" descr="Picture">
            <a:extLst>
              <a:ext uri="{FF2B5EF4-FFF2-40B4-BE49-F238E27FC236}">
                <a16:creationId xmlns:a16="http://schemas.microsoft.com/office/drawing/2014/main" id="{00E6F1D3-2174-8C43-826E-AC824E2A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1CEA7B2E-58A9-DF4B-BF05-D37C8E104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54933-B3F0-784E-BEF7-63831925B916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Φαγητά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5BC81-92AB-D042-B531-097F31CDA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C24BEDA7-9AB0-B742-BF47-8DACE3393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76962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4" descr="Image result for ρατατούι ταινία">
            <a:extLst>
              <a:ext uri="{FF2B5EF4-FFF2-40B4-BE49-F238E27FC236}">
                <a16:creationId xmlns:a16="http://schemas.microsoft.com/office/drawing/2014/main" id="{73622549-7640-7B45-A5B8-F1F1B55E04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pic>
        <p:nvPicPr>
          <p:cNvPr id="81926" name="Picture 6" descr="Ο Ρατατούης">
            <a:extLst>
              <a:ext uri="{FF2B5EF4-FFF2-40B4-BE49-F238E27FC236}">
                <a16:creationId xmlns:a16="http://schemas.microsoft.com/office/drawing/2014/main" id="{B30F2F42-4B52-A146-A7BC-933204F8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2286000"/>
            <a:ext cx="15906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7F5507-5B52-014C-A1FA-A28F8B9DB730}"/>
              </a:ext>
            </a:extLst>
          </p:cNvPr>
          <p:cNvSpPr/>
          <p:nvPr/>
        </p:nvSpPr>
        <p:spPr>
          <a:xfrm>
            <a:off x="0" y="6180147"/>
            <a:ext cx="8839200" cy="7540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Όσοι μπορείτε και θέλετε, ψάξτε να την βρείτε  στο διαδίκτυο για να την παρακολουθήσετε</a:t>
            </a:r>
            <a:r>
              <a:rPr lang="el-GR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.</a:t>
            </a:r>
            <a:endParaRPr lang="en-US" sz="2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9DB0353C-4774-744C-919F-E0374CE3D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1D797F-1AFB-1840-8E31-405A10F4D120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Φαγητά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DAE8C3-4F0E-8647-A840-80C6D6AEF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0725" name="Picture 1">
            <a:extLst>
              <a:ext uri="{FF2B5EF4-FFF2-40B4-BE49-F238E27FC236}">
                <a16:creationId xmlns:a16="http://schemas.microsoft.com/office/drawing/2014/main" id="{099ECB84-7025-2C4D-B736-C173E6791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6977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C27D5-B798-564A-A49A-97881AAF5864}"/>
              </a:ext>
            </a:extLst>
          </p:cNvPr>
          <p:cNvSpPr txBox="1"/>
          <p:nvPr/>
        </p:nvSpPr>
        <p:spPr>
          <a:xfrm>
            <a:off x="0" y="14287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ΓΕΩΓΡΑΦΙΚΗ ΘΕΣΗ ΓΑΛΛΙΑΣ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05A1A-C506-7040-B66F-82B4C054D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295400"/>
            <a:ext cx="29289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CY" sz="2400"/>
              <a:t>Η Γαλλ</a:t>
            </a:r>
            <a:r>
              <a:rPr lang="el-GR" altLang="ja-JP" sz="2400"/>
              <a:t>ία</a:t>
            </a:r>
            <a:r>
              <a:rPr lang="el-GR" altLang="en-CY" sz="2400"/>
              <a:t> είναι η μεγαλ</a:t>
            </a:r>
            <a:r>
              <a:rPr lang="el-GR" altLang="ja-JP" sz="2400"/>
              <a:t>ύτερη χώρα της Δυτικής Ευρώπης</a:t>
            </a:r>
            <a:r>
              <a:rPr lang="el-GR" altLang="en-CY" sz="2400"/>
              <a:t>. Η </a:t>
            </a:r>
            <a:r>
              <a:rPr lang="el-GR" altLang="ja-JP" sz="2400"/>
              <a:t>έκτασή της είναι περίπου 60 φορές μεγαλύτερη από την Κύπρο.</a:t>
            </a:r>
            <a:r>
              <a:rPr lang="el-GR" altLang="en-CY" sz="2400"/>
              <a:t> </a:t>
            </a:r>
          </a:p>
        </p:txBody>
      </p:sp>
      <p:pic>
        <p:nvPicPr>
          <p:cNvPr id="5125" name="Picture 5" descr="b.ameriki2.gif">
            <a:extLst>
              <a:ext uri="{FF2B5EF4-FFF2-40B4-BE49-F238E27FC236}">
                <a16:creationId xmlns:a16="http://schemas.microsoft.com/office/drawing/2014/main" id="{F4131C9A-94D8-A24F-896E-5251E1A5A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571625"/>
            <a:ext cx="5267325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Freeform 7">
            <a:extLst>
              <a:ext uri="{FF2B5EF4-FFF2-40B4-BE49-F238E27FC236}">
                <a16:creationId xmlns:a16="http://schemas.microsoft.com/office/drawing/2014/main" id="{041BF243-C726-F548-9BCA-B2DCC2D4555C}"/>
              </a:ext>
            </a:extLst>
          </p:cNvPr>
          <p:cNvSpPr>
            <a:spLocks/>
          </p:cNvSpPr>
          <p:nvPr/>
        </p:nvSpPr>
        <p:spPr bwMode="auto">
          <a:xfrm>
            <a:off x="4565650" y="3522663"/>
            <a:ext cx="973138" cy="971550"/>
          </a:xfrm>
          <a:custGeom>
            <a:avLst/>
            <a:gdLst>
              <a:gd name="T0" fmla="*/ 2147483647 w 613"/>
              <a:gd name="T1" fmla="*/ 2147483647 h 612"/>
              <a:gd name="T2" fmla="*/ 2147483647 w 613"/>
              <a:gd name="T3" fmla="*/ 2147483647 h 612"/>
              <a:gd name="T4" fmla="*/ 2147483647 w 613"/>
              <a:gd name="T5" fmla="*/ 2147483647 h 612"/>
              <a:gd name="T6" fmla="*/ 2147483647 w 613"/>
              <a:gd name="T7" fmla="*/ 2147483647 h 612"/>
              <a:gd name="T8" fmla="*/ 2147483647 w 613"/>
              <a:gd name="T9" fmla="*/ 2147483647 h 612"/>
              <a:gd name="T10" fmla="*/ 2147483647 w 613"/>
              <a:gd name="T11" fmla="*/ 2147483647 h 612"/>
              <a:gd name="T12" fmla="*/ 2147483647 w 613"/>
              <a:gd name="T13" fmla="*/ 2147483647 h 612"/>
              <a:gd name="T14" fmla="*/ 2147483647 w 613"/>
              <a:gd name="T15" fmla="*/ 2147483647 h 612"/>
              <a:gd name="T16" fmla="*/ 2147483647 w 613"/>
              <a:gd name="T17" fmla="*/ 2147483647 h 612"/>
              <a:gd name="T18" fmla="*/ 2147483647 w 613"/>
              <a:gd name="T19" fmla="*/ 2147483647 h 612"/>
              <a:gd name="T20" fmla="*/ 2147483647 w 613"/>
              <a:gd name="T21" fmla="*/ 2147483647 h 612"/>
              <a:gd name="T22" fmla="*/ 2147483647 w 613"/>
              <a:gd name="T23" fmla="*/ 2147483647 h 612"/>
              <a:gd name="T24" fmla="*/ 2147483647 w 613"/>
              <a:gd name="T25" fmla="*/ 2147483647 h 612"/>
              <a:gd name="T26" fmla="*/ 2147483647 w 613"/>
              <a:gd name="T27" fmla="*/ 2147483647 h 612"/>
              <a:gd name="T28" fmla="*/ 2147483647 w 613"/>
              <a:gd name="T29" fmla="*/ 2147483647 h 612"/>
              <a:gd name="T30" fmla="*/ 2147483647 w 613"/>
              <a:gd name="T31" fmla="*/ 2147483647 h 612"/>
              <a:gd name="T32" fmla="*/ 2147483647 w 613"/>
              <a:gd name="T33" fmla="*/ 2147483647 h 612"/>
              <a:gd name="T34" fmla="*/ 2147483647 w 613"/>
              <a:gd name="T35" fmla="*/ 2147483647 h 612"/>
              <a:gd name="T36" fmla="*/ 2147483647 w 613"/>
              <a:gd name="T37" fmla="*/ 2147483647 h 612"/>
              <a:gd name="T38" fmla="*/ 2147483647 w 613"/>
              <a:gd name="T39" fmla="*/ 0 h 612"/>
              <a:gd name="T40" fmla="*/ 2147483647 w 613"/>
              <a:gd name="T41" fmla="*/ 2147483647 h 612"/>
              <a:gd name="T42" fmla="*/ 2147483647 w 613"/>
              <a:gd name="T43" fmla="*/ 2147483647 h 612"/>
              <a:gd name="T44" fmla="*/ 2147483647 w 613"/>
              <a:gd name="T45" fmla="*/ 2147483647 h 612"/>
              <a:gd name="T46" fmla="*/ 2147483647 w 613"/>
              <a:gd name="T47" fmla="*/ 2147483647 h 612"/>
              <a:gd name="T48" fmla="*/ 2147483647 w 613"/>
              <a:gd name="T49" fmla="*/ 2147483647 h 6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3"/>
              <a:gd name="T76" fmla="*/ 0 h 612"/>
              <a:gd name="T77" fmla="*/ 613 w 613"/>
              <a:gd name="T78" fmla="*/ 612 h 61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3" h="612">
                <a:moveTo>
                  <a:pt x="17" y="79"/>
                </a:moveTo>
                <a:cubicBezTo>
                  <a:pt x="8" y="137"/>
                  <a:pt x="0" y="193"/>
                  <a:pt x="29" y="249"/>
                </a:cubicBezTo>
                <a:cubicBezTo>
                  <a:pt x="34" y="275"/>
                  <a:pt x="36" y="303"/>
                  <a:pt x="46" y="329"/>
                </a:cubicBezTo>
                <a:cubicBezTo>
                  <a:pt x="48" y="361"/>
                  <a:pt x="41" y="503"/>
                  <a:pt x="86" y="544"/>
                </a:cubicBezTo>
                <a:cubicBezTo>
                  <a:pt x="92" y="567"/>
                  <a:pt x="108" y="567"/>
                  <a:pt x="131" y="573"/>
                </a:cubicBezTo>
                <a:cubicBezTo>
                  <a:pt x="147" y="577"/>
                  <a:pt x="184" y="581"/>
                  <a:pt x="199" y="584"/>
                </a:cubicBezTo>
                <a:cubicBezTo>
                  <a:pt x="228" y="589"/>
                  <a:pt x="255" y="603"/>
                  <a:pt x="284" y="612"/>
                </a:cubicBezTo>
                <a:cubicBezTo>
                  <a:pt x="289" y="610"/>
                  <a:pt x="295" y="610"/>
                  <a:pt x="301" y="607"/>
                </a:cubicBezTo>
                <a:cubicBezTo>
                  <a:pt x="305" y="604"/>
                  <a:pt x="306" y="596"/>
                  <a:pt x="312" y="595"/>
                </a:cubicBezTo>
                <a:cubicBezTo>
                  <a:pt x="368" y="578"/>
                  <a:pt x="429" y="586"/>
                  <a:pt x="488" y="584"/>
                </a:cubicBezTo>
                <a:cubicBezTo>
                  <a:pt x="511" y="560"/>
                  <a:pt x="523" y="552"/>
                  <a:pt x="534" y="522"/>
                </a:cubicBezTo>
                <a:cubicBezTo>
                  <a:pt x="535" y="461"/>
                  <a:pt x="527" y="399"/>
                  <a:pt x="539" y="340"/>
                </a:cubicBezTo>
                <a:cubicBezTo>
                  <a:pt x="541" y="326"/>
                  <a:pt x="563" y="326"/>
                  <a:pt x="573" y="317"/>
                </a:cubicBezTo>
                <a:cubicBezTo>
                  <a:pt x="606" y="284"/>
                  <a:pt x="594" y="300"/>
                  <a:pt x="613" y="272"/>
                </a:cubicBezTo>
                <a:cubicBezTo>
                  <a:pt x="608" y="195"/>
                  <a:pt x="613" y="183"/>
                  <a:pt x="562" y="141"/>
                </a:cubicBezTo>
                <a:cubicBezTo>
                  <a:pt x="550" y="131"/>
                  <a:pt x="539" y="122"/>
                  <a:pt x="528" y="113"/>
                </a:cubicBezTo>
                <a:cubicBezTo>
                  <a:pt x="517" y="104"/>
                  <a:pt x="494" y="90"/>
                  <a:pt x="494" y="90"/>
                </a:cubicBezTo>
                <a:cubicBezTo>
                  <a:pt x="478" y="65"/>
                  <a:pt x="453" y="59"/>
                  <a:pt x="437" y="34"/>
                </a:cubicBezTo>
                <a:cubicBezTo>
                  <a:pt x="433" y="28"/>
                  <a:pt x="431" y="20"/>
                  <a:pt x="426" y="17"/>
                </a:cubicBezTo>
                <a:cubicBezTo>
                  <a:pt x="412" y="8"/>
                  <a:pt x="385" y="3"/>
                  <a:pt x="369" y="0"/>
                </a:cubicBezTo>
                <a:cubicBezTo>
                  <a:pt x="346" y="2"/>
                  <a:pt x="321" y="0"/>
                  <a:pt x="301" y="11"/>
                </a:cubicBezTo>
                <a:cubicBezTo>
                  <a:pt x="278" y="22"/>
                  <a:pt x="266" y="42"/>
                  <a:pt x="239" y="45"/>
                </a:cubicBezTo>
                <a:cubicBezTo>
                  <a:pt x="191" y="48"/>
                  <a:pt x="144" y="49"/>
                  <a:pt x="97" y="51"/>
                </a:cubicBezTo>
                <a:cubicBezTo>
                  <a:pt x="83" y="54"/>
                  <a:pt x="69" y="56"/>
                  <a:pt x="57" y="62"/>
                </a:cubicBezTo>
                <a:cubicBezTo>
                  <a:pt x="36" y="70"/>
                  <a:pt x="37" y="89"/>
                  <a:pt x="17" y="79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CY"/>
          </a:p>
        </p:txBody>
      </p:sp>
      <p:sp>
        <p:nvSpPr>
          <p:cNvPr id="5129" name="Freeform 9">
            <a:extLst>
              <a:ext uri="{FF2B5EF4-FFF2-40B4-BE49-F238E27FC236}">
                <a16:creationId xmlns:a16="http://schemas.microsoft.com/office/drawing/2014/main" id="{D8861029-3370-3447-84AD-CD053B94E1A2}"/>
              </a:ext>
            </a:extLst>
          </p:cNvPr>
          <p:cNvSpPr>
            <a:spLocks/>
          </p:cNvSpPr>
          <p:nvPr/>
        </p:nvSpPr>
        <p:spPr bwMode="auto">
          <a:xfrm>
            <a:off x="5308600" y="4448175"/>
            <a:ext cx="234950" cy="236538"/>
          </a:xfrm>
          <a:custGeom>
            <a:avLst/>
            <a:gdLst>
              <a:gd name="T0" fmla="*/ 2147483647 w 110"/>
              <a:gd name="T1" fmla="*/ 2147483647 h 124"/>
              <a:gd name="T2" fmla="*/ 2147483647 w 110"/>
              <a:gd name="T3" fmla="*/ 2147483647 h 124"/>
              <a:gd name="T4" fmla="*/ 2147483647 w 110"/>
              <a:gd name="T5" fmla="*/ 2147483647 h 124"/>
              <a:gd name="T6" fmla="*/ 2147483647 w 110"/>
              <a:gd name="T7" fmla="*/ 2147483647 h 124"/>
              <a:gd name="T8" fmla="*/ 2147483647 w 110"/>
              <a:gd name="T9" fmla="*/ 0 h 124"/>
              <a:gd name="T10" fmla="*/ 2147483647 w 110"/>
              <a:gd name="T11" fmla="*/ 2147483647 h 1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0"/>
              <a:gd name="T19" fmla="*/ 0 h 124"/>
              <a:gd name="T20" fmla="*/ 110 w 110"/>
              <a:gd name="T21" fmla="*/ 124 h 1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0" h="124">
                <a:moveTo>
                  <a:pt x="8" y="28"/>
                </a:moveTo>
                <a:cubicBezTo>
                  <a:pt x="0" y="54"/>
                  <a:pt x="3" y="81"/>
                  <a:pt x="31" y="90"/>
                </a:cubicBezTo>
                <a:cubicBezTo>
                  <a:pt x="51" y="112"/>
                  <a:pt x="48" y="118"/>
                  <a:pt x="82" y="124"/>
                </a:cubicBezTo>
                <a:cubicBezTo>
                  <a:pt x="102" y="110"/>
                  <a:pt x="103" y="102"/>
                  <a:pt x="110" y="79"/>
                </a:cubicBezTo>
                <a:cubicBezTo>
                  <a:pt x="100" y="15"/>
                  <a:pt x="94" y="9"/>
                  <a:pt x="31" y="0"/>
                </a:cubicBezTo>
                <a:cubicBezTo>
                  <a:pt x="12" y="5"/>
                  <a:pt x="8" y="7"/>
                  <a:pt x="8" y="2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CY"/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316DE76B-CEE6-7643-B85D-6EA6FD3E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76800"/>
            <a:ext cx="3200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CY" sz="2400"/>
              <a:t>Στην Γαλλ</a:t>
            </a:r>
            <a:r>
              <a:rPr lang="el-GR" altLang="ja-JP" sz="2400"/>
              <a:t>ία ανήκει και το νησί της Κορσικής.</a:t>
            </a:r>
            <a:endParaRPr lang="el-GR" altLang="en-CY" sz="2200" b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C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1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134450AB-91AB-ED43-841D-18CC276DA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7DB51-6C10-0C4B-9238-42238F899BE5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Φαγητά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BB840-3B43-5E44-902F-EEF6B3054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1749" name="Picture 1">
            <a:extLst>
              <a:ext uri="{FF2B5EF4-FFF2-40B4-BE49-F238E27FC236}">
                <a16:creationId xmlns:a16="http://schemas.microsoft.com/office/drawing/2014/main" id="{9EBA15EC-BD84-C848-BFFE-D2EC8214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A7F17D47-94AA-F24B-BA56-B9886D7D7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B61F1-0012-014E-888D-F8F67153A114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Φαγητά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6D33C-C199-4346-803B-EFFC324D1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2773" name="Picture 1">
            <a:extLst>
              <a:ext uri="{FF2B5EF4-FFF2-40B4-BE49-F238E27FC236}">
                <a16:creationId xmlns:a16="http://schemas.microsoft.com/office/drawing/2014/main" id="{C4EE0611-0E9C-714D-A61E-E773C3A16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2538"/>
            <a:ext cx="8066088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2A9DB926-D382-634E-9180-85F68C64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B4DFB6-F2B5-2A43-AA53-60D3FB4A03A5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Φαγητά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88679-C246-2745-9782-BD5AA0AB9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3797" name="Picture 1">
            <a:extLst>
              <a:ext uri="{FF2B5EF4-FFF2-40B4-BE49-F238E27FC236}">
                <a16:creationId xmlns:a16="http://schemas.microsoft.com/office/drawing/2014/main" id="{B76C090B-1A9A-3E43-939A-A4C915E8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40080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>
            <a:extLst>
              <a:ext uri="{FF2B5EF4-FFF2-40B4-BE49-F238E27FC236}">
                <a16:creationId xmlns:a16="http://schemas.microsoft.com/office/drawing/2014/main" id="{F7D42A4B-B88A-824E-9F98-6697EE81A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0"/>
            <a:ext cx="5715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ED0B36E0-41D8-4447-AFAD-440365EF2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57805-D220-4A48-BFE0-813AF00D6925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Φαγητά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12591-6F29-F947-A439-4C67C584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4821" name="Picture 1">
            <a:extLst>
              <a:ext uri="{FF2B5EF4-FFF2-40B4-BE49-F238E27FC236}">
                <a16:creationId xmlns:a16="http://schemas.microsoft.com/office/drawing/2014/main" id="{FB96C7E8-EF4F-B34C-ABF8-A3ED533B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553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F5A32B9C-CCD1-124D-827B-3F0CF2469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3E401-73A6-6542-96AE-9D4283CDEB75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Γλυκά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C5ACD-A4CC-0547-B9CB-EA7DBF502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5845" name="Picture 2" descr="perierga.gr - 10 διάσημα παρισιάνικα γλυκά!">
            <a:extLst>
              <a:ext uri="{FF2B5EF4-FFF2-40B4-BE49-F238E27FC236}">
                <a16:creationId xmlns:a16="http://schemas.microsoft.com/office/drawing/2014/main" id="{3FB8698A-D7E9-8843-9D0C-317DEA5D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E989A9-D240-E540-82E5-79E4952E110E}"/>
              </a:ext>
            </a:extLst>
          </p:cNvPr>
          <p:cNvSpPr/>
          <p:nvPr/>
        </p:nvSpPr>
        <p:spPr>
          <a:xfrm>
            <a:off x="3029838" y="5486400"/>
            <a:ext cx="321376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charset="0"/>
                <a:cs typeface="Arial" charset="0"/>
              </a:rPr>
              <a:t>Μακαρόν</a:t>
            </a:r>
            <a:endParaRPr lang="en-US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0241BD68-942A-0240-BB96-4BBE892D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650FC1-4142-2642-A536-46CF87DBA28D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Γλυκά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7143FA-6494-B443-83F2-7C8B21C01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6869" name="Picture 2" descr="perierga.gr - 10 διάσημα παρισιάνικα γλυκά!">
            <a:extLst>
              <a:ext uri="{FF2B5EF4-FFF2-40B4-BE49-F238E27FC236}">
                <a16:creationId xmlns:a16="http://schemas.microsoft.com/office/drawing/2014/main" id="{CC977FBF-51F5-C84F-BA03-C5CA806FE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1531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D2F887-28FF-2B4D-801F-68D7D6D58725}"/>
              </a:ext>
            </a:extLst>
          </p:cNvPr>
          <p:cNvSpPr/>
          <p:nvPr/>
        </p:nvSpPr>
        <p:spPr>
          <a:xfrm>
            <a:off x="3429000" y="4724400"/>
            <a:ext cx="21579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Εκλέρ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46FCD6E2-F4DA-C84B-9D7E-D3897DAF3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6A2F2-3971-8445-A8E3-C3EF67B22DAE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Γλυκά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62419-8E54-BB41-A75F-A3B190594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7893" name="Picture 2" descr="perierga.gr - 10 διάσημα παρισιάνικα γλυκά!">
            <a:extLst>
              <a:ext uri="{FF2B5EF4-FFF2-40B4-BE49-F238E27FC236}">
                <a16:creationId xmlns:a16="http://schemas.microsoft.com/office/drawing/2014/main" id="{F302E836-F0BB-A644-9352-C2CA34568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B8EB97-91BF-4849-8E43-4FF464EEA829}"/>
              </a:ext>
            </a:extLst>
          </p:cNvPr>
          <p:cNvSpPr/>
          <p:nvPr/>
        </p:nvSpPr>
        <p:spPr>
          <a:xfrm>
            <a:off x="2039386" y="3886200"/>
            <a:ext cx="466621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l-GR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cs typeface="Arial" charset="0"/>
              </a:rPr>
              <a:t>Σου αλά κρέμ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7989D-AC37-5341-B8E2-8CFF348B8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29395-68F8-B34A-9067-3D66A85B69CE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Γλυκά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B33C2-B6D0-2643-859A-AC9EDB1EE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8917" name="Picture 1">
            <a:extLst>
              <a:ext uri="{FF2B5EF4-FFF2-40B4-BE49-F238E27FC236}">
                <a16:creationId xmlns:a16="http://schemas.microsoft.com/office/drawing/2014/main" id="{DA5A2456-E648-ED44-B1CB-FA68452EA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462088"/>
            <a:ext cx="55245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07C30D-2099-5A4C-B108-3CDED7B46D11}"/>
              </a:ext>
            </a:extLst>
          </p:cNvPr>
          <p:cNvSpPr/>
          <p:nvPr/>
        </p:nvSpPr>
        <p:spPr>
          <a:xfrm>
            <a:off x="3084240" y="4486870"/>
            <a:ext cx="27153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Μιλφέιγ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04D8A1A9-A970-8C47-9099-C2B67764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1E637-ACA8-A34A-906E-F19F6A38D832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Γλυκά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88ADB-30D4-9B4C-808C-48898ABD6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39941" name="Picture 2" descr="perierga.gr - 10 διάσημα παρισιάνικα γλυκά!">
            <a:extLst>
              <a:ext uri="{FF2B5EF4-FFF2-40B4-BE49-F238E27FC236}">
                <a16:creationId xmlns:a16="http://schemas.microsoft.com/office/drawing/2014/main" id="{0891FB41-3BB4-8248-873B-DEFC4E68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AE85F7-C56B-0344-BB3D-750902009A7D}"/>
              </a:ext>
            </a:extLst>
          </p:cNvPr>
          <p:cNvSpPr/>
          <p:nvPr/>
        </p:nvSpPr>
        <p:spPr>
          <a:xfrm>
            <a:off x="2819400" y="4419600"/>
            <a:ext cx="36503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Κρουασάν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5D0EA8C9-E985-DB43-B2FA-F434ACBA9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BD0451-18ED-B942-A314-C510E73A7709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Γλυκά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B4E56-E5D3-9B4E-92B0-66C9327DC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6A2B79-0FAA-9C42-B830-821CFB5EEAB5}"/>
              </a:ext>
            </a:extLst>
          </p:cNvPr>
          <p:cNvSpPr/>
          <p:nvPr/>
        </p:nvSpPr>
        <p:spPr>
          <a:xfrm>
            <a:off x="2819400" y="4419600"/>
            <a:ext cx="36503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Κρουασάν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pic>
        <p:nvPicPr>
          <p:cNvPr id="40966" name="Picture 6" descr="Image result for γαλλικά γλυκά">
            <a:extLst>
              <a:ext uri="{FF2B5EF4-FFF2-40B4-BE49-F238E27FC236}">
                <a16:creationId xmlns:a16="http://schemas.microsoft.com/office/drawing/2014/main" id="{0AE728A5-5692-4245-A4B3-0335626CC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6388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009BC8-55A8-B040-BB83-191CEAB986D6}"/>
              </a:ext>
            </a:extLst>
          </p:cNvPr>
          <p:cNvSpPr/>
          <p:nvPr/>
        </p:nvSpPr>
        <p:spPr>
          <a:xfrm>
            <a:off x="2133600" y="4495800"/>
            <a:ext cx="49455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Κρέμ μπρουλέ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9C5197-33E5-1E4E-8EA8-DC568E1E336D}"/>
              </a:ext>
            </a:extLst>
          </p:cNvPr>
          <p:cNvSpPr txBox="1"/>
          <p:nvPr/>
        </p:nvSpPr>
        <p:spPr>
          <a:xfrm>
            <a:off x="0" y="14287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ΓΕΩΓΡΑΦΙΚΗ ΘΕΣΗ ΓΑΛΛΙΑΣ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18092-2B31-B84E-86C8-4AEE86FE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285875"/>
            <a:ext cx="29289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CY" sz="2400"/>
              <a:t>Η Γαλλ</a:t>
            </a:r>
            <a:r>
              <a:rPr lang="el-GR" altLang="ja-JP" sz="2400"/>
              <a:t>ία</a:t>
            </a:r>
            <a:r>
              <a:rPr lang="el-GR" altLang="en-CY" sz="2400"/>
              <a:t> συνορεύει σε δι</a:t>
            </a:r>
            <a:r>
              <a:rPr lang="el-GR" altLang="ja-JP" sz="2400"/>
              <a:t>άφορα σημεία της</a:t>
            </a:r>
            <a:r>
              <a:rPr lang="el-GR" altLang="en-CY" sz="2400"/>
              <a:t> με </a:t>
            </a:r>
            <a:r>
              <a:rPr lang="el-GR" altLang="ja-JP" sz="2400"/>
              <a:t>έξι</a:t>
            </a:r>
            <a:r>
              <a:rPr lang="el-GR" altLang="en-CY" sz="2400"/>
              <a:t> (6) χώρες:</a:t>
            </a:r>
            <a:endParaRPr lang="el-GR" altLang="en-CY" sz="2200" b="1">
              <a:latin typeface="Times New Roman" panose="02020603050405020304" pitchFamily="18" charset="0"/>
            </a:endParaRPr>
          </a:p>
        </p:txBody>
      </p:sp>
      <p:pic>
        <p:nvPicPr>
          <p:cNvPr id="5125" name="Picture 5" descr="b.ameriki2.gif">
            <a:extLst>
              <a:ext uri="{FF2B5EF4-FFF2-40B4-BE49-F238E27FC236}">
                <a16:creationId xmlns:a16="http://schemas.microsoft.com/office/drawing/2014/main" id="{53696C68-4439-7941-B29C-381EEB677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1000125"/>
            <a:ext cx="553085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ikloma italias.gif">
            <a:extLst>
              <a:ext uri="{FF2B5EF4-FFF2-40B4-BE49-F238E27FC236}">
                <a16:creationId xmlns:a16="http://schemas.microsoft.com/office/drawing/2014/main" id="{1E981410-85EA-1545-9E66-355A03054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3700463"/>
            <a:ext cx="22320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8D1843-87A8-024A-9E64-0469FA54E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2895600"/>
            <a:ext cx="2928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CY" sz="2400"/>
              <a:t>1. Ισπαν</a:t>
            </a:r>
            <a:r>
              <a:rPr lang="el-GR" altLang="ja-JP" sz="2400"/>
              <a:t>ία</a:t>
            </a:r>
            <a:r>
              <a:rPr lang="el-GR" altLang="en-CY" sz="2400"/>
              <a:t> </a:t>
            </a:r>
            <a:endParaRPr lang="el-GR" altLang="en-CY" sz="2200" b="1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BFAB8-0D52-B34D-B2FD-A6828A89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433763"/>
            <a:ext cx="2928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CY" sz="2400"/>
              <a:t>2. Ιταλ</a:t>
            </a:r>
            <a:r>
              <a:rPr lang="el-GR" altLang="ja-JP" sz="2400"/>
              <a:t>ία</a:t>
            </a:r>
            <a:endParaRPr lang="el-GR" altLang="en-CY" sz="2200" b="1"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6923E-CFB7-9444-8D99-4FE525593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3978275"/>
            <a:ext cx="292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CY" sz="2400"/>
              <a:t>3. Ελβετ</a:t>
            </a:r>
            <a:r>
              <a:rPr lang="el-GR" altLang="ja-JP" sz="2400"/>
              <a:t>ία</a:t>
            </a:r>
            <a:endParaRPr lang="el-GR" altLang="en-CY" sz="2200" b="1"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D9E65-E138-8648-B5FD-4EACC32CB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4552950"/>
            <a:ext cx="2928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CY" sz="2400"/>
              <a:t>4. Γερμαν</a:t>
            </a:r>
            <a:r>
              <a:rPr lang="el-GR" altLang="ja-JP" sz="2400"/>
              <a:t>ία</a:t>
            </a:r>
            <a:r>
              <a:rPr lang="el-GR" altLang="en-CY" sz="2400"/>
              <a:t> </a:t>
            </a:r>
            <a:endParaRPr lang="el-GR" altLang="en-CY" sz="2200" b="1">
              <a:latin typeface="Times New Roman" panose="02020603050405020304" pitchFamily="18" charset="0"/>
            </a:endParaRPr>
          </a:p>
        </p:txBody>
      </p:sp>
      <p:pic>
        <p:nvPicPr>
          <p:cNvPr id="12" name="Picture 11" descr="elvetia.gif">
            <a:extLst>
              <a:ext uri="{FF2B5EF4-FFF2-40B4-BE49-F238E27FC236}">
                <a16:creationId xmlns:a16="http://schemas.microsoft.com/office/drawing/2014/main" id="{8331A6A8-92E5-684C-A508-1E159FA11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82975"/>
            <a:ext cx="12525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07687C2-350D-264E-84CB-C3174C5B4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003550"/>
            <a:ext cx="285750" cy="285750"/>
          </a:xfrm>
          <a:prstGeom prst="ellipse">
            <a:avLst/>
          </a:prstGeom>
          <a:solidFill>
            <a:srgbClr val="81C073">
              <a:alpha val="99001"/>
            </a:srgb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l-G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E7357A-60E7-F747-BEC5-2140E4598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44888"/>
            <a:ext cx="285750" cy="285750"/>
          </a:xfrm>
          <a:prstGeom prst="ellipse">
            <a:avLst/>
          </a:prstGeom>
          <a:solidFill>
            <a:srgbClr val="FFFF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l-G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04E434-F7A0-8B43-BAC6-5920C74C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4086225"/>
            <a:ext cx="285750" cy="285750"/>
          </a:xfrm>
          <a:prstGeom prst="ellipse">
            <a:avLst/>
          </a:prstGeom>
          <a:solidFill>
            <a:srgbClr val="FF00FF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l-G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5E1243-0248-5C4D-92AE-447B93601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657725"/>
            <a:ext cx="285750" cy="285750"/>
          </a:xfrm>
          <a:prstGeom prst="ellipse">
            <a:avLst/>
          </a:prstGeom>
          <a:solidFill>
            <a:srgbClr val="25377B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l-GR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6162" name="Picture 18">
            <a:extLst>
              <a:ext uri="{FF2B5EF4-FFF2-40B4-BE49-F238E27FC236}">
                <a16:creationId xmlns:a16="http://schemas.microsoft.com/office/drawing/2014/main" id="{1B6F5D35-2025-7044-95FD-49D8626F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4010025"/>
            <a:ext cx="179387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0C4703B3-6D41-7449-B849-713EC5E7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867025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6909B43A-3DD2-E044-9EB2-FA65C9542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024438"/>
            <a:ext cx="292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Y" sz="2400"/>
              <a:t>5</a:t>
            </a:r>
            <a:r>
              <a:rPr lang="el-GR" altLang="en-CY" sz="2400"/>
              <a:t>. Λουξεμβο</a:t>
            </a:r>
            <a:r>
              <a:rPr lang="el-GR" altLang="ja-JP" sz="2400"/>
              <a:t>ύργο</a:t>
            </a:r>
            <a:r>
              <a:rPr lang="el-GR" altLang="en-CY" sz="2400"/>
              <a:t> </a:t>
            </a:r>
            <a:endParaRPr lang="el-GR" altLang="en-CY" sz="2200" b="1">
              <a:latin typeface="Times New Roman" panose="02020603050405020304" pitchFamily="18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7F8642B-CA10-4342-8D15-ABFB03C1E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5434013"/>
            <a:ext cx="2928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Y" sz="2400"/>
              <a:t>6</a:t>
            </a:r>
            <a:r>
              <a:rPr lang="el-GR" altLang="en-CY" sz="2400"/>
              <a:t>. Β</a:t>
            </a:r>
            <a:r>
              <a:rPr lang="el-GR" altLang="ja-JP" sz="2400"/>
              <a:t>έλγιο</a:t>
            </a:r>
            <a:r>
              <a:rPr lang="el-GR" altLang="en-CY" sz="2400"/>
              <a:t> </a:t>
            </a:r>
            <a:endParaRPr lang="el-GR" altLang="en-CY" sz="2200" b="1">
              <a:latin typeface="Times New Roman" panose="02020603050405020304" pitchFamily="18" charset="0"/>
            </a:endParaRP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782672F9-F9CF-9D45-9D8F-F83C8C79F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548313"/>
            <a:ext cx="285750" cy="285750"/>
          </a:xfrm>
          <a:prstGeom prst="ellipse">
            <a:avLst/>
          </a:prstGeom>
          <a:solidFill>
            <a:srgbClr val="854823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l-GR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6169" name="Picture 25">
            <a:extLst>
              <a:ext uri="{FF2B5EF4-FFF2-40B4-BE49-F238E27FC236}">
                <a16:creationId xmlns:a16="http://schemas.microsoft.com/office/drawing/2014/main" id="{3B63E3CF-59F4-0A40-82BE-519C5CB9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2209800"/>
            <a:ext cx="11430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5" grpId="0" animBg="1"/>
      <p:bldP spid="16" grpId="0" animBg="1"/>
      <p:bldP spid="17" grpId="0" animBg="1"/>
      <p:bldP spid="18" grpId="0" animBg="1"/>
      <p:bldP spid="3" grpId="0"/>
      <p:bldP spid="5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4C68BE60-21CD-9E4F-A9B2-A2B7D95DF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892A-260D-2540-99C8-021FB67FFF21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Γλυκά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C79A9-8EE9-FE4F-B3DF-387391B4D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8392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altLang="en-CY" sz="2600" b="1"/>
          </a:p>
        </p:txBody>
      </p:sp>
      <p:pic>
        <p:nvPicPr>
          <p:cNvPr id="41989" name="Picture 2" descr="Image result for γαλλικές κρέπες">
            <a:extLst>
              <a:ext uri="{FF2B5EF4-FFF2-40B4-BE49-F238E27FC236}">
                <a16:creationId xmlns:a16="http://schemas.microsoft.com/office/drawing/2014/main" id="{C4A61275-B99E-2247-9307-4C0D4E26F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371600"/>
            <a:ext cx="844708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6CA46B-BD78-7A41-B82A-FE56B600505C}"/>
              </a:ext>
            </a:extLst>
          </p:cNvPr>
          <p:cNvSpPr/>
          <p:nvPr/>
        </p:nvSpPr>
        <p:spPr>
          <a:xfrm>
            <a:off x="6248400" y="1295400"/>
            <a:ext cx="26452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Κρέπες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Image result for child cooking crepes">
            <a:extLst>
              <a:ext uri="{FF2B5EF4-FFF2-40B4-BE49-F238E27FC236}">
                <a16:creationId xmlns:a16="http://schemas.microsoft.com/office/drawing/2014/main" id="{45A3E6CA-FE66-0343-B7A3-52E985EB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8001000" cy="533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A2FA4F-1AD3-CE48-884D-31BA8EDEAE9F}"/>
              </a:ext>
            </a:extLst>
          </p:cNvPr>
          <p:cNvSpPr/>
          <p:nvPr/>
        </p:nvSpPr>
        <p:spPr>
          <a:xfrm>
            <a:off x="311485" y="0"/>
            <a:ext cx="853137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  <a:cs typeface="Arial" charset="0"/>
              </a:rPr>
              <a:t>Έτοιμοι/ες να φτιάξετε τις</a:t>
            </a:r>
          </a:p>
          <a:p>
            <a:pPr algn="ctr">
              <a:defRPr/>
            </a:pPr>
            <a:r>
              <a:rPr lang="el-GR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  <a:cs typeface="Arial" charset="0"/>
              </a:rPr>
              <a:t>δικές σας κρέπες;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43D6453D-4764-CF44-8D76-F39381E1D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7E5F1-6CE6-A04E-83D2-3FAFC499D94E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Συνταγή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DC497A-F136-9F42-831C-83674B7762A8}"/>
              </a:ext>
            </a:extLst>
          </p:cNvPr>
          <p:cNvSpPr/>
          <p:nvPr/>
        </p:nvSpPr>
        <p:spPr>
          <a:xfrm>
            <a:off x="285186" y="1295400"/>
            <a:ext cx="1899943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Υλικά:</a:t>
            </a:r>
            <a:endParaRPr lang="en-US" sz="4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8D9C3C-8E7B-0A44-ACBC-E3DCE5F1174D}"/>
              </a:ext>
            </a:extLst>
          </p:cNvPr>
          <p:cNvSpPr/>
          <p:nvPr/>
        </p:nvSpPr>
        <p:spPr>
          <a:xfrm>
            <a:off x="152400" y="3733800"/>
            <a:ext cx="2943434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Εκτέλεση:</a:t>
            </a:r>
            <a:endParaRPr lang="en-US" sz="4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FA023-963E-4C46-AE7A-57813A1EA210}"/>
              </a:ext>
            </a:extLst>
          </p:cNvPr>
          <p:cNvSpPr/>
          <p:nvPr/>
        </p:nvSpPr>
        <p:spPr>
          <a:xfrm>
            <a:off x="2514600" y="1219200"/>
            <a:ext cx="42672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Char char="ü"/>
              <a:defRPr/>
            </a:pPr>
            <a:r>
              <a:rPr lang="el-GR" dirty="0">
                <a:solidFill>
                  <a:schemeClr val="tx1"/>
                </a:solidFill>
              </a:rPr>
              <a:t>4 μεγάλα αυγά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el-GR" dirty="0">
                <a:solidFill>
                  <a:schemeClr val="tx1"/>
                </a:solidFill>
              </a:rPr>
              <a:t>1 ποτήρι και 1 κουταλιά αλεύρι που φουσκώνει μόνο του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el-GR" dirty="0">
                <a:solidFill>
                  <a:schemeClr val="tx1"/>
                </a:solidFill>
              </a:rPr>
              <a:t>2 ποτήρια γάλα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el-GR" dirty="0">
                <a:solidFill>
                  <a:schemeClr val="tx1"/>
                </a:solidFill>
              </a:rPr>
              <a:t>1 κουταλιά λάδι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el-GR" dirty="0">
                <a:solidFill>
                  <a:schemeClr val="tx1"/>
                </a:solidFill>
              </a:rPr>
              <a:t>λάδι για τηγάνισμα</a:t>
            </a:r>
          </a:p>
          <a:p>
            <a:pPr algn="ctr">
              <a:buFont typeface="Wingdings" pitchFamily="2" charset="2"/>
              <a:buChar char="ü"/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3BD907-EE23-0342-AF25-7F78F0B33934}"/>
              </a:ext>
            </a:extLst>
          </p:cNvPr>
          <p:cNvSpPr/>
          <p:nvPr/>
        </p:nvSpPr>
        <p:spPr>
          <a:xfrm>
            <a:off x="1143000" y="4495800"/>
            <a:ext cx="77724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+mj-lt"/>
              <a:buAutoNum type="arabicPeriod"/>
              <a:defRPr/>
            </a:pPr>
            <a:r>
              <a:rPr lang="el-GR" dirty="0">
                <a:solidFill>
                  <a:schemeClr val="tx1"/>
                </a:solidFill>
              </a:rPr>
              <a:t>Κτυπάτε καλά τα αυγά.</a:t>
            </a:r>
          </a:p>
          <a:p>
            <a:pPr marL="342900" indent="-342900" algn="ctr">
              <a:buFont typeface="+mj-lt"/>
              <a:buAutoNum type="arabicPeriod"/>
              <a:defRPr/>
            </a:pPr>
            <a:r>
              <a:rPr lang="el-GR" dirty="0">
                <a:solidFill>
                  <a:schemeClr val="tx1"/>
                </a:solidFill>
              </a:rPr>
              <a:t>Προσθέτετε λίγο – λίγο το αλεύρι και το </a:t>
            </a:r>
          </a:p>
          <a:p>
            <a:pPr marL="342900" indent="-342900" algn="ctr">
              <a:defRPr/>
            </a:pPr>
            <a:r>
              <a:rPr lang="el-GR" dirty="0">
                <a:solidFill>
                  <a:schemeClr val="tx1"/>
                </a:solidFill>
              </a:rPr>
              <a:t>Γάλα. Ανακατεύετε με ένα σύρμα ζαχαροπλαστικής ή ένα ξύλινο κουτάλι.</a:t>
            </a:r>
          </a:p>
          <a:p>
            <a:pPr marL="342900" indent="-342900" algn="ctr">
              <a:defRPr/>
            </a:pPr>
            <a:r>
              <a:rPr lang="el-GR" dirty="0">
                <a:solidFill>
                  <a:schemeClr val="tx1"/>
                </a:solidFill>
              </a:rPr>
              <a:t>3. Προσθέτε το λάδι.</a:t>
            </a:r>
          </a:p>
          <a:p>
            <a:pPr marL="342900" indent="-342900" algn="ctr">
              <a:defRPr/>
            </a:pPr>
            <a:r>
              <a:rPr lang="el-GR" dirty="0">
                <a:solidFill>
                  <a:schemeClr val="tx1"/>
                </a:solidFill>
              </a:rPr>
              <a:t>4. Αφήνετε τον χυλό για 10 λεπτά.</a:t>
            </a:r>
          </a:p>
          <a:p>
            <a:pPr marL="342900" indent="-342900" algn="ctr">
              <a:defRPr/>
            </a:pPr>
            <a:r>
              <a:rPr lang="el-GR" dirty="0">
                <a:solidFill>
                  <a:schemeClr val="tx1"/>
                </a:solidFill>
              </a:rPr>
              <a:t>5. Σ’ένα τηγανάκι ή κρεπιέρα λαδώνετε την επιφάνεια και αναποδογυρίζετε.</a:t>
            </a:r>
          </a:p>
          <a:p>
            <a:pPr marL="342900" indent="-342900" algn="ctr">
              <a:defRPr/>
            </a:pPr>
            <a:r>
              <a:rPr lang="el-GR" dirty="0">
                <a:solidFill>
                  <a:schemeClr val="tx1"/>
                </a:solidFill>
              </a:rPr>
              <a:t>6. Βάζετε τα υλικά της αρεσκείας σας και καλή σας όρεξη.</a:t>
            </a:r>
          </a:p>
          <a:p>
            <a:pPr marL="342900" indent="-342900" algn="ctr">
              <a:defRPr/>
            </a:pPr>
            <a:r>
              <a:rPr lang="el-GR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ndila à Roissy.jpg">
            <a:hlinkClick r:id="rId2"/>
            <a:extLst>
              <a:ext uri="{FF2B5EF4-FFF2-40B4-BE49-F238E27FC236}">
                <a16:creationId xmlns:a16="http://schemas.microsoft.com/office/drawing/2014/main" id="{CF01B432-AA6A-3B4B-BB43-849E2D64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2095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43681A-A230-3148-A530-C311BD0AB5BE}"/>
              </a:ext>
            </a:extLst>
          </p:cNvPr>
          <p:cNvSpPr/>
          <p:nvPr/>
        </p:nvSpPr>
        <p:spPr>
          <a:xfrm>
            <a:off x="381000" y="2971800"/>
            <a:ext cx="19928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Indila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5060" name="Picture 4" descr="ZAZ © Play On.jpg">
            <a:hlinkClick r:id="rId4"/>
            <a:extLst>
              <a:ext uri="{FF2B5EF4-FFF2-40B4-BE49-F238E27FC236}">
                <a16:creationId xmlns:a16="http://schemas.microsoft.com/office/drawing/2014/main" id="{9B9A473E-2747-EC43-84E6-A3570ED7C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29384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3CF1F0-7702-7947-A63F-537D4DA05801}"/>
              </a:ext>
            </a:extLst>
          </p:cNvPr>
          <p:cNvSpPr/>
          <p:nvPr/>
        </p:nvSpPr>
        <p:spPr>
          <a:xfrm>
            <a:off x="6096000" y="3886200"/>
            <a:ext cx="13388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Zaz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5062" name="Picture 6" descr="Image result for edith piaf">
            <a:hlinkClick r:id="rId6"/>
            <a:extLst>
              <a:ext uri="{FF2B5EF4-FFF2-40B4-BE49-F238E27FC236}">
                <a16:creationId xmlns:a16="http://schemas.microsoft.com/office/drawing/2014/main" id="{EA113150-8E78-A44C-B256-4CC68829A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B8BB6D-80A3-FB44-9EB9-406D6C47E979}"/>
              </a:ext>
            </a:extLst>
          </p:cNvPr>
          <p:cNvSpPr/>
          <p:nvPr/>
        </p:nvSpPr>
        <p:spPr>
          <a:xfrm>
            <a:off x="2438400" y="5791200"/>
            <a:ext cx="2996848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5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Edith Piaf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DAB9F-384A-4E44-8B09-A5813A41E116}"/>
              </a:ext>
            </a:extLst>
          </p:cNvPr>
          <p:cNvSpPr/>
          <p:nvPr/>
        </p:nvSpPr>
        <p:spPr>
          <a:xfrm>
            <a:off x="0" y="0"/>
            <a:ext cx="8977329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0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" charset="0"/>
                <a:cs typeface="Arial" charset="0"/>
              </a:rPr>
              <a:t>Γάλλοι τραγουδιστές/στριες</a:t>
            </a:r>
            <a:endParaRPr lang="en-US" sz="5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Action Button: Sound 8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DECF2F7B-092C-324B-AA48-D63376FCFB19}"/>
              </a:ext>
            </a:extLst>
          </p:cNvPr>
          <p:cNvSpPr/>
          <p:nvPr/>
        </p:nvSpPr>
        <p:spPr>
          <a:xfrm>
            <a:off x="381000" y="2819400"/>
            <a:ext cx="685800" cy="3810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B0C464BF-5CA6-3B49-A0B9-40E186E57C01}"/>
              </a:ext>
            </a:extLst>
          </p:cNvPr>
          <p:cNvSpPr/>
          <p:nvPr/>
        </p:nvSpPr>
        <p:spPr>
          <a:xfrm>
            <a:off x="7467600" y="4267200"/>
            <a:ext cx="685800" cy="3810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Action Button: Sound 10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F32465F0-5065-FD4C-A7CF-D7BE1DD2FDC9}"/>
              </a:ext>
            </a:extLst>
          </p:cNvPr>
          <p:cNvSpPr/>
          <p:nvPr/>
        </p:nvSpPr>
        <p:spPr>
          <a:xfrm>
            <a:off x="3429000" y="6477000"/>
            <a:ext cx="685800" cy="3810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marc lavoine">
            <a:hlinkClick r:id="rId2"/>
            <a:extLst>
              <a:ext uri="{FF2B5EF4-FFF2-40B4-BE49-F238E27FC236}">
                <a16:creationId xmlns:a16="http://schemas.microsoft.com/office/drawing/2014/main" id="{DFFB29F7-E309-3E40-BE8F-25BA7981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29130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069D36-9A43-7741-AEF5-461656FA4EA8}"/>
              </a:ext>
            </a:extLst>
          </p:cNvPr>
          <p:cNvSpPr/>
          <p:nvPr/>
        </p:nvSpPr>
        <p:spPr>
          <a:xfrm>
            <a:off x="1981200" y="3733800"/>
            <a:ext cx="46089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Marc </a:t>
            </a:r>
            <a:r>
              <a:rPr 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Lavoine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DAD381-E0C0-2346-9ACD-6777D35E8621}"/>
              </a:ext>
            </a:extLst>
          </p:cNvPr>
          <p:cNvSpPr/>
          <p:nvPr/>
        </p:nvSpPr>
        <p:spPr>
          <a:xfrm>
            <a:off x="0" y="0"/>
            <a:ext cx="8977329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50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" charset="0"/>
                <a:cs typeface="Arial" charset="0"/>
              </a:rPr>
              <a:t>Γάλλοι τραγουδιστές/στριες</a:t>
            </a:r>
            <a:endParaRPr lang="en-US" sz="5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Action Button: Sound 4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819F7DF3-FAD3-2440-A543-DC2564C0623D}"/>
              </a:ext>
            </a:extLst>
          </p:cNvPr>
          <p:cNvSpPr/>
          <p:nvPr/>
        </p:nvSpPr>
        <p:spPr>
          <a:xfrm>
            <a:off x="4876800" y="3276600"/>
            <a:ext cx="685800" cy="3810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BBB447-98CA-8F47-B080-332BD5686577}"/>
              </a:ext>
            </a:extLst>
          </p:cNvPr>
          <p:cNvSpPr txBox="1"/>
          <p:nvPr/>
        </p:nvSpPr>
        <p:spPr>
          <a:xfrm>
            <a:off x="0" y="14287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Γεωγραφικά Χαρακτηριστικά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FBA40-CF29-E043-A8C8-EC6F32926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4375"/>
            <a:ext cx="29146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CY" sz="2400">
                <a:latin typeface="Times New Roman" panose="02020603050405020304" pitchFamily="18" charset="0"/>
              </a:rPr>
              <a:t>Αφο</a:t>
            </a:r>
            <a:r>
              <a:rPr lang="el-GR" altLang="ja-JP" sz="2400">
                <a:latin typeface="Times New Roman" panose="02020603050405020304" pitchFamily="18" charset="0"/>
              </a:rPr>
              <a:t>ύ μελετήσετε τον Παγκόσμι</a:t>
            </a:r>
            <a:r>
              <a:rPr lang="en-US" altLang="ja-JP" sz="2400">
                <a:latin typeface="Times New Roman" panose="02020603050405020304" pitchFamily="18" charset="0"/>
              </a:rPr>
              <a:t>o</a:t>
            </a:r>
            <a:r>
              <a:rPr lang="el-GR" altLang="ja-JP" sz="2400">
                <a:latin typeface="Times New Roman" panose="02020603050405020304" pitchFamily="18" charset="0"/>
              </a:rPr>
              <a:t> Άτλαντα</a:t>
            </a:r>
            <a:r>
              <a:rPr lang="en-US" altLang="ja-JP" sz="2400">
                <a:latin typeface="Times New Roman" panose="02020603050405020304" pitchFamily="18" charset="0"/>
              </a:rPr>
              <a:t>,</a:t>
            </a:r>
            <a:r>
              <a:rPr lang="el-GR" altLang="ja-JP" sz="2400">
                <a:latin typeface="Times New Roman" panose="02020603050405020304" pitchFamily="18" charset="0"/>
              </a:rPr>
              <a:t> να συμπληρώσετε στο φυλλάδιό σας το υπόμνημα του χάρτη</a:t>
            </a:r>
            <a:r>
              <a:rPr lang="en-US" altLang="ja-JP" sz="2400">
                <a:latin typeface="Times New Roman" panose="02020603050405020304" pitchFamily="18" charset="0"/>
              </a:rPr>
              <a:t>.</a:t>
            </a:r>
            <a:endParaRPr lang="el-GR" altLang="en-CY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31" name="Picture 15" descr="gewmorfologikos xartis">
            <a:extLst>
              <a:ext uri="{FF2B5EF4-FFF2-40B4-BE49-F238E27FC236}">
                <a16:creationId xmlns:a16="http://schemas.microsoft.com/office/drawing/2014/main" id="{6B821EBF-6D21-DD4A-B95F-21211678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914400"/>
            <a:ext cx="53101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gewmorfologikos xartis">
            <a:extLst>
              <a:ext uri="{FF2B5EF4-FFF2-40B4-BE49-F238E27FC236}">
                <a16:creationId xmlns:a16="http://schemas.microsoft.com/office/drawing/2014/main" id="{4D172AA7-FCB7-AE46-862D-90888EB9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8575"/>
            <a:ext cx="6300787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C41A31DE-8FE2-AC4B-B109-3EEA4317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6002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600">
                <a:solidFill>
                  <a:srgbClr val="FF0000"/>
                </a:solidFill>
              </a:rPr>
              <a:t>ΠΑΡΙΣΙ</a:t>
            </a:r>
            <a:endParaRPr lang="en-US" altLang="en-CY"/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1BF79080-A075-0444-A75B-0986E405F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7432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600">
                <a:solidFill>
                  <a:srgbClr val="FF0000"/>
                </a:solidFill>
              </a:rPr>
              <a:t>Ν</a:t>
            </a:r>
            <a:r>
              <a:rPr lang="en-US" altLang="ja-JP" sz="1600">
                <a:solidFill>
                  <a:srgbClr val="FF0000"/>
                </a:solidFill>
              </a:rPr>
              <a:t>άντη</a:t>
            </a:r>
            <a:endParaRPr lang="en-US" altLang="en-CY"/>
          </a:p>
        </p:txBody>
      </p:sp>
      <p:sp>
        <p:nvSpPr>
          <p:cNvPr id="55304" name="Text Box 8">
            <a:extLst>
              <a:ext uri="{FF2B5EF4-FFF2-40B4-BE49-F238E27FC236}">
                <a16:creationId xmlns:a16="http://schemas.microsoft.com/office/drawing/2014/main" id="{FEEA9B84-846E-C94D-B227-34DE07AF5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0386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600">
                <a:solidFill>
                  <a:srgbClr val="FF0000"/>
                </a:solidFill>
              </a:rPr>
              <a:t>Μπορντ</a:t>
            </a:r>
            <a:r>
              <a:rPr lang="en-US" altLang="ja-JP" sz="1600">
                <a:solidFill>
                  <a:srgbClr val="FF0000"/>
                </a:solidFill>
              </a:rPr>
              <a:t>ό</a:t>
            </a:r>
            <a:endParaRPr lang="en-US" altLang="en-CY"/>
          </a:p>
        </p:txBody>
      </p:sp>
      <p:sp>
        <p:nvSpPr>
          <p:cNvPr id="55305" name="Text Box 9">
            <a:extLst>
              <a:ext uri="{FF2B5EF4-FFF2-40B4-BE49-F238E27FC236}">
                <a16:creationId xmlns:a16="http://schemas.microsoft.com/office/drawing/2014/main" id="{B4B1AD99-2612-5E45-920A-8FF080A3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1558925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600">
                <a:solidFill>
                  <a:srgbClr val="FF0000"/>
                </a:solidFill>
              </a:rPr>
              <a:t>Στρασβο</a:t>
            </a:r>
            <a:r>
              <a:rPr lang="en-US" altLang="ja-JP" sz="1600">
                <a:solidFill>
                  <a:srgbClr val="FF0000"/>
                </a:solidFill>
              </a:rPr>
              <a:t>ύργο</a:t>
            </a:r>
            <a:endParaRPr lang="en-US" altLang="en-CY"/>
          </a:p>
        </p:txBody>
      </p:sp>
      <p:sp>
        <p:nvSpPr>
          <p:cNvPr id="55306" name="Text Box 10">
            <a:extLst>
              <a:ext uri="{FF2B5EF4-FFF2-40B4-BE49-F238E27FC236}">
                <a16:creationId xmlns:a16="http://schemas.microsoft.com/office/drawing/2014/main" id="{C83DF34D-50FD-9942-AA3D-8CFA5931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275" y="3609975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600">
                <a:solidFill>
                  <a:srgbClr val="FF0000"/>
                </a:solidFill>
              </a:rPr>
              <a:t>Λυ</a:t>
            </a:r>
            <a:r>
              <a:rPr lang="en-US" altLang="ja-JP" sz="1600">
                <a:solidFill>
                  <a:srgbClr val="FF0000"/>
                </a:solidFill>
              </a:rPr>
              <a:t>όν</a:t>
            </a:r>
            <a:endParaRPr lang="en-US" altLang="en-CY"/>
          </a:p>
        </p:txBody>
      </p:sp>
      <p:sp>
        <p:nvSpPr>
          <p:cNvPr id="55307" name="Text Box 11">
            <a:extLst>
              <a:ext uri="{FF2B5EF4-FFF2-40B4-BE49-F238E27FC236}">
                <a16:creationId xmlns:a16="http://schemas.microsoft.com/office/drawing/2014/main" id="{875EC3A5-32F5-9C48-912A-9A7D7CB2B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5626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600">
                <a:solidFill>
                  <a:srgbClr val="FF0000"/>
                </a:solidFill>
              </a:rPr>
              <a:t>Μασσαλ</a:t>
            </a:r>
            <a:r>
              <a:rPr lang="en-US" altLang="ja-JP" sz="1600">
                <a:solidFill>
                  <a:srgbClr val="FF0000"/>
                </a:solidFill>
              </a:rPr>
              <a:t>ία</a:t>
            </a:r>
            <a:endParaRPr lang="en-US" altLang="en-CY"/>
          </a:p>
        </p:txBody>
      </p:sp>
      <p:sp>
        <p:nvSpPr>
          <p:cNvPr id="55308" name="Text Box 12">
            <a:extLst>
              <a:ext uri="{FF2B5EF4-FFF2-40B4-BE49-F238E27FC236}">
                <a16:creationId xmlns:a16="http://schemas.microsoft.com/office/drawing/2014/main" id="{DD5F0A65-805F-B74B-A8C9-4C7E7652B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885825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600">
                <a:solidFill>
                  <a:srgbClr val="FF0000"/>
                </a:solidFill>
              </a:rPr>
              <a:t>Χ</a:t>
            </a:r>
            <a:r>
              <a:rPr lang="en-US" altLang="ja-JP" sz="1600">
                <a:solidFill>
                  <a:srgbClr val="FF0000"/>
                </a:solidFill>
              </a:rPr>
              <a:t>άβρη</a:t>
            </a:r>
            <a:endParaRPr lang="en-US" altLang="en-CY"/>
          </a:p>
        </p:txBody>
      </p:sp>
      <p:sp>
        <p:nvSpPr>
          <p:cNvPr id="55309" name="Text Box 13">
            <a:extLst>
              <a:ext uri="{FF2B5EF4-FFF2-40B4-BE49-F238E27FC236}">
                <a16:creationId xmlns:a16="http://schemas.microsoft.com/office/drawing/2014/main" id="{CCCE60C0-663C-3E46-B044-279096444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238125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400">
                <a:solidFill>
                  <a:srgbClr val="1E00FF"/>
                </a:solidFill>
              </a:rPr>
              <a:t>Λ</a:t>
            </a:r>
            <a:r>
              <a:rPr lang="en-US" altLang="ja-JP" sz="1400">
                <a:solidFill>
                  <a:srgbClr val="1E00FF"/>
                </a:solidFill>
              </a:rPr>
              <a:t>ίγηρας</a:t>
            </a:r>
            <a:endParaRPr lang="en-US" altLang="en-CY"/>
          </a:p>
        </p:txBody>
      </p:sp>
      <p:sp>
        <p:nvSpPr>
          <p:cNvPr id="55310" name="Text Box 14">
            <a:extLst>
              <a:ext uri="{FF2B5EF4-FFF2-40B4-BE49-F238E27FC236}">
                <a16:creationId xmlns:a16="http://schemas.microsoft.com/office/drawing/2014/main" id="{FF7FC63E-153C-364A-8B46-269CB9653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2192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400">
                <a:solidFill>
                  <a:srgbClr val="1E00FF"/>
                </a:solidFill>
              </a:rPr>
              <a:t>Σηκου</a:t>
            </a:r>
            <a:r>
              <a:rPr lang="en-US" altLang="ja-JP" sz="1400">
                <a:solidFill>
                  <a:srgbClr val="1E00FF"/>
                </a:solidFill>
              </a:rPr>
              <a:t>άνας</a:t>
            </a:r>
            <a:endParaRPr lang="en-US" altLang="en-CY"/>
          </a:p>
        </p:txBody>
      </p:sp>
      <p:sp>
        <p:nvSpPr>
          <p:cNvPr id="55311" name="Text Box 15">
            <a:extLst>
              <a:ext uri="{FF2B5EF4-FFF2-40B4-BE49-F238E27FC236}">
                <a16:creationId xmlns:a16="http://schemas.microsoft.com/office/drawing/2014/main" id="{F3067EA2-24F0-DE47-9408-C5CA86B8D7D3}"/>
              </a:ext>
            </a:extLst>
          </p:cNvPr>
          <p:cNvSpPr txBox="1">
            <a:spLocks noChangeArrowheads="1"/>
          </p:cNvSpPr>
          <p:nvPr/>
        </p:nvSpPr>
        <p:spPr bwMode="auto">
          <a:xfrm rot="-4800000">
            <a:off x="4267200" y="2589213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400">
                <a:solidFill>
                  <a:srgbClr val="1E00FF"/>
                </a:solidFill>
              </a:rPr>
              <a:t>Ροδαν</a:t>
            </a:r>
            <a:r>
              <a:rPr lang="en-US" altLang="ja-JP" sz="1400">
                <a:solidFill>
                  <a:srgbClr val="1E00FF"/>
                </a:solidFill>
              </a:rPr>
              <a:t>ός</a:t>
            </a:r>
            <a:endParaRPr lang="en-US" altLang="en-CY"/>
          </a:p>
        </p:txBody>
      </p:sp>
      <p:sp>
        <p:nvSpPr>
          <p:cNvPr id="55312" name="Text Box 16">
            <a:extLst>
              <a:ext uri="{FF2B5EF4-FFF2-40B4-BE49-F238E27FC236}">
                <a16:creationId xmlns:a16="http://schemas.microsoft.com/office/drawing/2014/main" id="{6E8D2D6B-B4C8-A846-88EA-79381B7812E2}"/>
              </a:ext>
            </a:extLst>
          </p:cNvPr>
          <p:cNvSpPr txBox="1">
            <a:spLocks noChangeArrowheads="1"/>
          </p:cNvSpPr>
          <p:nvPr/>
        </p:nvSpPr>
        <p:spPr bwMode="auto">
          <a:xfrm rot="2940000">
            <a:off x="1876425" y="4810125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400">
                <a:solidFill>
                  <a:srgbClr val="1E00FF"/>
                </a:solidFill>
              </a:rPr>
              <a:t>Γαρο</a:t>
            </a:r>
            <a:r>
              <a:rPr lang="en-US" altLang="ja-JP" sz="1400">
                <a:solidFill>
                  <a:srgbClr val="1E00FF"/>
                </a:solidFill>
              </a:rPr>
              <a:t>ύνας</a:t>
            </a:r>
            <a:endParaRPr lang="en-US" altLang="en-CY"/>
          </a:p>
        </p:txBody>
      </p:sp>
      <p:sp>
        <p:nvSpPr>
          <p:cNvPr id="55313" name="Text Box 17">
            <a:extLst>
              <a:ext uri="{FF2B5EF4-FFF2-40B4-BE49-F238E27FC236}">
                <a16:creationId xmlns:a16="http://schemas.microsoft.com/office/drawing/2014/main" id="{D9D123F2-8AEE-724A-989B-0F87AF9F7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81400"/>
            <a:ext cx="1676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CY" sz="1400"/>
              <a:t>ΑΤΛΑΝΤΙΚΟΣ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CY" sz="1400"/>
              <a:t>ΩΚΕΑΝΟΣ</a:t>
            </a:r>
          </a:p>
        </p:txBody>
      </p:sp>
      <p:sp>
        <p:nvSpPr>
          <p:cNvPr id="55314" name="Text Box 18">
            <a:extLst>
              <a:ext uri="{FF2B5EF4-FFF2-40B4-BE49-F238E27FC236}">
                <a16:creationId xmlns:a16="http://schemas.microsoft.com/office/drawing/2014/main" id="{8E06D2CF-C770-6548-B6E3-49055C4E5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019800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CY" sz="1400"/>
              <a:t>Μεσ</a:t>
            </a:r>
            <a:r>
              <a:rPr lang="en-US" altLang="ja-JP" sz="1400"/>
              <a:t>όγειος</a:t>
            </a:r>
            <a:br>
              <a:rPr lang="en-US" altLang="ja-JP" sz="1400"/>
            </a:br>
            <a:r>
              <a:rPr lang="en-US" altLang="ja-JP" sz="1400"/>
              <a:t>Θάλασσα</a:t>
            </a:r>
            <a:endParaRPr lang="en-US" altLang="en-CY" sz="1400"/>
          </a:p>
        </p:txBody>
      </p:sp>
      <p:sp>
        <p:nvSpPr>
          <p:cNvPr id="55315" name="Text Box 19">
            <a:extLst>
              <a:ext uri="{FF2B5EF4-FFF2-40B4-BE49-F238E27FC236}">
                <a16:creationId xmlns:a16="http://schemas.microsoft.com/office/drawing/2014/main" id="{E3D473DF-2F8F-CC45-91F3-F174B1595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572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/>
              <a:t>Μάγχη</a:t>
            </a:r>
            <a:endParaRPr lang="en-US" altLang="en-CY" sz="1400"/>
          </a:p>
        </p:txBody>
      </p:sp>
      <p:sp>
        <p:nvSpPr>
          <p:cNvPr id="55316" name="Text Box 20">
            <a:extLst>
              <a:ext uri="{FF2B5EF4-FFF2-40B4-BE49-F238E27FC236}">
                <a16:creationId xmlns:a16="http://schemas.microsoft.com/office/drawing/2014/main" id="{415827C5-BD9D-3243-9EF6-2E468BECE9FA}"/>
              </a:ext>
            </a:extLst>
          </p:cNvPr>
          <p:cNvSpPr txBox="1">
            <a:spLocks noChangeArrowheads="1"/>
          </p:cNvSpPr>
          <p:nvPr/>
        </p:nvSpPr>
        <p:spPr bwMode="auto">
          <a:xfrm rot="900000">
            <a:off x="1752600" y="55626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600"/>
              <a:t>Πυρηνα</a:t>
            </a:r>
            <a:r>
              <a:rPr lang="en-US" altLang="ja-JP" sz="1600"/>
              <a:t>ία Όρη</a:t>
            </a:r>
            <a:endParaRPr lang="en-US" altLang="en-CY"/>
          </a:p>
        </p:txBody>
      </p:sp>
      <p:sp>
        <p:nvSpPr>
          <p:cNvPr id="55317" name="Text Box 21">
            <a:extLst>
              <a:ext uri="{FF2B5EF4-FFF2-40B4-BE49-F238E27FC236}">
                <a16:creationId xmlns:a16="http://schemas.microsoft.com/office/drawing/2014/main" id="{DD824DD7-5566-DA44-853D-5CBB56D35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26720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/>
              <a:t>Άλπεις</a:t>
            </a:r>
            <a:endParaRPr lang="en-US" altLang="en-CY"/>
          </a:p>
        </p:txBody>
      </p:sp>
      <p:sp>
        <p:nvSpPr>
          <p:cNvPr id="55318" name="Text Box 22">
            <a:extLst>
              <a:ext uri="{FF2B5EF4-FFF2-40B4-BE49-F238E27FC236}">
                <a16:creationId xmlns:a16="http://schemas.microsoft.com/office/drawing/2014/main" id="{AAD2C6B6-E967-DB42-BC41-8F701B598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5667375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Y" sz="1400"/>
              <a:t>ΚΟΡΣΙΚΗ</a:t>
            </a:r>
          </a:p>
        </p:txBody>
      </p:sp>
      <p:sp>
        <p:nvSpPr>
          <p:cNvPr id="55319" name="Line 23">
            <a:extLst>
              <a:ext uri="{FF2B5EF4-FFF2-40B4-BE49-F238E27FC236}">
                <a16:creationId xmlns:a16="http://schemas.microsoft.com/office/drawing/2014/main" id="{6E9CA288-5282-4445-AB69-0DFBD035D3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579120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  <p:bldP spid="55302" grpId="0"/>
      <p:bldP spid="55304" grpId="0"/>
      <p:bldP spid="55305" grpId="0"/>
      <p:bldP spid="55306" grpId="0"/>
      <p:bldP spid="55307" grpId="0"/>
      <p:bldP spid="55308" grpId="0"/>
      <p:bldP spid="55309" grpId="0"/>
      <p:bldP spid="55310" grpId="0"/>
      <p:bldP spid="55311" grpId="0"/>
      <p:bldP spid="55312" grpId="0"/>
      <p:bldP spid="55313" grpId="0"/>
      <p:bldP spid="55314" grpId="0"/>
      <p:bldP spid="55315" grpId="0"/>
      <p:bldP spid="55316" grpId="0"/>
      <p:bldP spid="55317" grpId="0"/>
      <p:bldP spid="553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8F7C3-BCB5-9548-8562-53C7933CEB46}"/>
              </a:ext>
            </a:extLst>
          </p:cNvPr>
          <p:cNvSpPr txBox="1"/>
          <p:nvPr/>
        </p:nvSpPr>
        <p:spPr>
          <a:xfrm>
            <a:off x="0" y="14287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Σημαία Γαλλ</a:t>
            </a:r>
            <a:r>
              <a:rPr lang="el-GR" altLang="ja-JP" sz="45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ίας</a:t>
            </a:r>
            <a:endParaRPr lang="el-GR" sz="4500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21E74-5F0E-8B49-8629-838044D9D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894138"/>
            <a:ext cx="821531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CY" sz="2400"/>
              <a:t>Η εθνική </a:t>
            </a:r>
            <a:r>
              <a:rPr lang="en-US" altLang="en-CY" sz="2400" b="1" u="sng"/>
              <a:t>σημαία</a:t>
            </a:r>
            <a:r>
              <a:rPr lang="en-US" altLang="en-CY" sz="2400" b="1"/>
              <a:t> της </a:t>
            </a:r>
            <a:r>
              <a:rPr lang="en-US" altLang="en-CY" sz="2400">
                <a:hlinkClick r:id="rId3"/>
              </a:rPr>
              <a:t>Γαλλίας</a:t>
            </a:r>
            <a:r>
              <a:rPr lang="en-US" altLang="en-CY" sz="2400"/>
              <a:t> απ</a:t>
            </a:r>
            <a:r>
              <a:rPr lang="en-US" altLang="ja-JP" sz="2400"/>
              <a:t>ο</a:t>
            </a:r>
            <a:r>
              <a:rPr lang="en-US" altLang="en-CY" sz="2400"/>
              <a:t>τελείται α</a:t>
            </a:r>
            <a:r>
              <a:rPr lang="en-US" altLang="en-US" sz="2400">
                <a:ea typeface="小塚ゴシック Pro B" pitchFamily="124" charset="-128"/>
              </a:rPr>
              <a:t>π</a:t>
            </a:r>
            <a:r>
              <a:rPr lang="en-US" altLang="en-CY" sz="2400"/>
              <a:t>ό τρεις κάθετες λωρίδες, χρώματος </a:t>
            </a:r>
            <a:r>
              <a:rPr lang="en-US" altLang="en-CY" sz="2400">
                <a:hlinkClick r:id="rId4"/>
              </a:rPr>
              <a:t>μ</a:t>
            </a:r>
            <a:r>
              <a:rPr lang="en-US" altLang="en-US" sz="2400">
                <a:ea typeface="小塚ゴシック Pro B" pitchFamily="124" charset="-128"/>
                <a:hlinkClick r:id="rId4"/>
              </a:rPr>
              <a:t>π</a:t>
            </a:r>
            <a:r>
              <a:rPr lang="en-US" altLang="en-CY" sz="2400">
                <a:hlinkClick r:id="rId4"/>
              </a:rPr>
              <a:t>λε</a:t>
            </a:r>
            <a:r>
              <a:rPr lang="en-US" altLang="en-CY" sz="2400"/>
              <a:t>, </a:t>
            </a:r>
            <a:r>
              <a:rPr lang="en-US" altLang="en-CY" sz="2400">
                <a:hlinkClick r:id="rId5"/>
              </a:rPr>
              <a:t>άσ</a:t>
            </a:r>
            <a:r>
              <a:rPr lang="en-US" altLang="en-US" sz="2400">
                <a:ea typeface="小塚ゴシック Pro B" pitchFamily="124" charset="-128"/>
                <a:hlinkClick r:id="rId5"/>
              </a:rPr>
              <a:t>π</a:t>
            </a:r>
            <a:r>
              <a:rPr lang="en-US" altLang="en-CY" sz="2400">
                <a:hlinkClick r:id="rId5"/>
              </a:rPr>
              <a:t>ρου</a:t>
            </a:r>
            <a:r>
              <a:rPr lang="en-US" altLang="en-CY" sz="2400"/>
              <a:t> και </a:t>
            </a:r>
            <a:r>
              <a:rPr lang="en-US" altLang="en-CY" sz="2400">
                <a:hlinkClick r:id="rId6"/>
              </a:rPr>
              <a:t>κόκκινου</a:t>
            </a:r>
            <a:r>
              <a:rPr lang="en-US" altLang="en-CY" sz="2400"/>
              <a:t>. Είναι γνωστή και ως </a:t>
            </a:r>
            <a:r>
              <a:rPr lang="en-US" altLang="en-CY" sz="2400" b="1"/>
              <a:t>Τρίχρωμη Σημαία</a:t>
            </a:r>
            <a:r>
              <a:rPr lang="en-US" altLang="en-CY" sz="2400"/>
              <a:t> ή </a:t>
            </a:r>
            <a:r>
              <a:rPr lang="en-US" altLang="en-CY" sz="2400" b="1"/>
              <a:t>Τρικολόρ</a:t>
            </a:r>
            <a:r>
              <a:rPr lang="en-US" altLang="en-CY" sz="2400"/>
              <a:t>, α</a:t>
            </a:r>
            <a:r>
              <a:rPr lang="en-US" altLang="en-US" sz="2400">
                <a:ea typeface="小塚ゴシック Pro B" pitchFamily="124" charset="-128"/>
              </a:rPr>
              <a:t>π</a:t>
            </a:r>
            <a:r>
              <a:rPr lang="en-US" altLang="en-CY" sz="2400"/>
              <a:t>ό το γαλλικό Tricolore. Η σύγχρονη τρίχρωμη σημαία υιοθετήθηκε ως εθνική σημαία της Γαλλίας α</a:t>
            </a:r>
            <a:r>
              <a:rPr lang="en-US" altLang="en-US" sz="2400">
                <a:ea typeface="小塚ゴシック Pro B" pitchFamily="124" charset="-128"/>
              </a:rPr>
              <a:t>π</a:t>
            </a:r>
            <a:r>
              <a:rPr lang="en-US" altLang="en-CY" sz="2400"/>
              <a:t>ό τη </a:t>
            </a:r>
            <a:r>
              <a:rPr lang="en-US" altLang="en-CY" sz="2400">
                <a:hlinkClick r:id="rId7"/>
              </a:rPr>
              <a:t>Γαλλική Εθνοσυνέλευση</a:t>
            </a:r>
            <a:r>
              <a:rPr lang="en-US" altLang="en-CY" sz="2400"/>
              <a:t> στις </a:t>
            </a:r>
            <a:r>
              <a:rPr lang="en-US" altLang="en-CY" sz="2400">
                <a:hlinkClick r:id="rId8"/>
              </a:rPr>
              <a:t>15 Φεβρουαρίου</a:t>
            </a:r>
            <a:r>
              <a:rPr lang="en-US" altLang="en-CY" sz="2400"/>
              <a:t> </a:t>
            </a:r>
            <a:r>
              <a:rPr lang="en-US" altLang="en-CY" sz="2400">
                <a:hlinkClick r:id="rId9"/>
              </a:rPr>
              <a:t>1794</a:t>
            </a:r>
            <a:r>
              <a:rPr lang="en-US" altLang="en-CY" sz="2400"/>
              <a:t>.Η χρήση της ξεκίνησε ε</a:t>
            </a:r>
            <a:r>
              <a:rPr lang="en-US" altLang="en-US" sz="2400">
                <a:ea typeface="小塚ゴシック Pro B" pitchFamily="124" charset="-128"/>
              </a:rPr>
              <a:t>π</a:t>
            </a:r>
            <a:r>
              <a:rPr lang="en-US" altLang="en-CY" sz="2400"/>
              <a:t>ίσημα στις </a:t>
            </a:r>
            <a:r>
              <a:rPr lang="en-US" altLang="en-CY" sz="2400">
                <a:hlinkClick r:id="rId10"/>
              </a:rPr>
              <a:t>20 Μαΐου</a:t>
            </a:r>
            <a:r>
              <a:rPr lang="en-US" altLang="en-CY" sz="2400"/>
              <a:t> </a:t>
            </a:r>
            <a:r>
              <a:rPr lang="en-US" altLang="en-CY" sz="2400">
                <a:hlinkClick r:id="rId9"/>
              </a:rPr>
              <a:t>1794</a:t>
            </a:r>
            <a:r>
              <a:rPr lang="en-US" altLang="en-CY" sz="2400"/>
              <a:t>.</a:t>
            </a:r>
            <a:endParaRPr lang="el-GR" altLang="en-CY" sz="2400"/>
          </a:p>
        </p:txBody>
      </p:sp>
      <p:pic>
        <p:nvPicPr>
          <p:cNvPr id="8196" name="Picture 9" descr="Image result for france flag animated gif">
            <a:extLst>
              <a:ext uri="{FF2B5EF4-FFF2-40B4-BE49-F238E27FC236}">
                <a16:creationId xmlns:a16="http://schemas.microsoft.com/office/drawing/2014/main" id="{2E13A3F6-687C-9941-9F37-2B527F39ED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5707">
            <a:off x="2590800" y="1079500"/>
            <a:ext cx="39274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06E2196-A08A-DC4D-89E6-4D5DA6724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l-GR" altLang="en-CY">
                <a:latin typeface="Arial" panose="020B0604020202020204" pitchFamily="34" charset="0"/>
                <a:cs typeface="Arial" panose="020B0604020202020204" pitchFamily="34" charset="0"/>
              </a:rPr>
              <a:t>Βασικές πληροφορίες </a:t>
            </a:r>
            <a:br>
              <a:rPr lang="el-GR" altLang="en-CY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n-CY">
                <a:latin typeface="Arial" panose="020B0604020202020204" pitchFamily="34" charset="0"/>
                <a:cs typeface="Arial" panose="020B0604020202020204" pitchFamily="34" charset="0"/>
              </a:rPr>
              <a:t>για την Γαλλία</a:t>
            </a:r>
            <a:endParaRPr lang="en-US" altLang="en-CY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3E02C967-5F21-684A-8076-C53953A30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CY" sz="2400"/>
              <a:t>Πρωτεύουσα: ___________________________________</a:t>
            </a:r>
          </a:p>
          <a:p>
            <a:r>
              <a:rPr lang="el-GR" altLang="en-CY" sz="2400"/>
              <a:t>Επίσημη γλώσσα: ________________________________</a:t>
            </a:r>
          </a:p>
          <a:p>
            <a:r>
              <a:rPr lang="el-GR" altLang="en-CY" sz="2400"/>
              <a:t>Πολίτευμα: _____________________________________</a:t>
            </a:r>
          </a:p>
          <a:p>
            <a:r>
              <a:rPr lang="el-GR" altLang="en-CY" sz="2400"/>
              <a:t>Πρόεδρος: _____________________________________</a:t>
            </a:r>
          </a:p>
          <a:p>
            <a:r>
              <a:rPr lang="el-GR" altLang="en-CY" sz="2400"/>
              <a:t>Πρωθυπουργός: _________________________________</a:t>
            </a:r>
          </a:p>
          <a:p>
            <a:r>
              <a:rPr lang="el-GR" altLang="en-CY" sz="2400"/>
              <a:t>Έκταση: _______________________________________</a:t>
            </a:r>
          </a:p>
          <a:p>
            <a:r>
              <a:rPr lang="el-GR" altLang="en-CY" sz="2400"/>
              <a:t>Πληθυσμός: ____________________________________</a:t>
            </a:r>
          </a:p>
          <a:p>
            <a:r>
              <a:rPr lang="el-GR" altLang="en-CY" sz="2400"/>
              <a:t>Νόμισμα: ______________________________________</a:t>
            </a:r>
          </a:p>
          <a:p>
            <a:r>
              <a:rPr lang="el-GR" altLang="en-CY" sz="2400"/>
              <a:t>Οδηγούν στα: ___________________________________</a:t>
            </a:r>
          </a:p>
          <a:p>
            <a:r>
              <a:rPr lang="el-GR" altLang="en-CY" sz="2400"/>
              <a:t>Κωδικός κλήσης: ________________________________</a:t>
            </a:r>
            <a:endParaRPr lang="en-US" altLang="en-CY" sz="2400"/>
          </a:p>
          <a:p>
            <a:endParaRPr lang="en-US" altLang="en-CY" sz="2400"/>
          </a:p>
        </p:txBody>
      </p:sp>
      <p:pic>
        <p:nvPicPr>
          <p:cNvPr id="4" name="Picture 6" descr="France_flag_300_2">
            <a:hlinkClick r:id="rId2"/>
            <a:extLst>
              <a:ext uri="{FF2B5EF4-FFF2-40B4-BE49-F238E27FC236}">
                <a16:creationId xmlns:a16="http://schemas.microsoft.com/office/drawing/2014/main" id="{14C14DE8-4010-F843-BC5F-B0F91D3D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748">
            <a:off x="6859588" y="350838"/>
            <a:ext cx="20574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miley Face 4">
            <a:hlinkClick r:id="rId2"/>
            <a:extLst>
              <a:ext uri="{FF2B5EF4-FFF2-40B4-BE49-F238E27FC236}">
                <a16:creationId xmlns:a16="http://schemas.microsoft.com/office/drawing/2014/main" id="{E9AB634B-4FEB-2648-8D55-5092B29D98D6}"/>
              </a:ext>
            </a:extLst>
          </p:cNvPr>
          <p:cNvSpPr/>
          <p:nvPr/>
        </p:nvSpPr>
        <p:spPr>
          <a:xfrm>
            <a:off x="6934200" y="533400"/>
            <a:ext cx="533400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9">
            <a:extLst>
              <a:ext uri="{FF2B5EF4-FFF2-40B4-BE49-F238E27FC236}">
                <a16:creationId xmlns:a16="http://schemas.microsoft.com/office/drawing/2014/main" id="{363B5B09-D9E2-EC48-AE78-F39FB68D0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5E3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9E6DC-6BC4-2443-B69E-DB6257082857}"/>
              </a:ext>
            </a:extLst>
          </p:cNvPr>
          <p:cNvSpPr txBox="1"/>
          <p:nvPr/>
        </p:nvSpPr>
        <p:spPr>
          <a:xfrm>
            <a:off x="0" y="136525"/>
            <a:ext cx="9144000" cy="7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Τουρισμ</a:t>
            </a:r>
            <a:r>
              <a:rPr lang="el-GR" altLang="ja-JP" sz="45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ός Γαλλίας</a:t>
            </a:r>
            <a:endParaRPr lang="el-GR" sz="4500" b="1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B90A4-7658-3643-93AD-E0E5E57B8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502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en-CY" sz="2400" b="1"/>
              <a:t>Η Γαλλ</a:t>
            </a:r>
            <a:r>
              <a:rPr lang="el-GR" altLang="ja-JP" sz="2400" b="1"/>
              <a:t>ία παρουσιάζει μεγάλη τουριστική ανάπτυξη, αφού εκατομύρια τουρίστες την επισκέπτονται κάθε</a:t>
            </a:r>
          </a:p>
          <a:p>
            <a:pPr eaLnBrk="1" hangingPunct="1">
              <a:lnSpc>
                <a:spcPct val="80000"/>
              </a:lnSpc>
            </a:pPr>
            <a:r>
              <a:rPr lang="el-GR" altLang="ja-JP" sz="2400" b="1"/>
              <a:t>χρόνο. </a:t>
            </a:r>
            <a:endParaRPr lang="el-GR" altLang="en-CY" sz="2400" b="1"/>
          </a:p>
        </p:txBody>
      </p:sp>
      <p:pic>
        <p:nvPicPr>
          <p:cNvPr id="10258" name="Picture 18" descr="507px-France_Flag_Map">
            <a:extLst>
              <a:ext uri="{FF2B5EF4-FFF2-40B4-BE49-F238E27FC236}">
                <a16:creationId xmlns:a16="http://schemas.microsoft.com/office/drawing/2014/main" id="{9C128227-0A72-4E4F-9018-D82D8085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676400"/>
            <a:ext cx="4159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660</Words>
  <Application>Microsoft Macintosh PowerPoint</Application>
  <PresentationFormat>On-screen Show (4:3)</PresentationFormat>
  <Paragraphs>143</Paragraphs>
  <Slides>44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Times New Roman</vt:lpstr>
      <vt:lpstr>Calibri</vt:lpstr>
      <vt:lpstr>ＭＳ Ｐゴシック</vt:lpstr>
      <vt:lpstr>小塚ゴシック Pro 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Βασικές πληροφορίες  για την Γαλλία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ΜΑΡΙΑ</dc:creator>
  <cp:lastModifiedBy>Ιωσήφ Μιχαήλ</cp:lastModifiedBy>
  <cp:revision>198</cp:revision>
  <dcterms:created xsi:type="dcterms:W3CDTF">2009-03-02T17:54:52Z</dcterms:created>
  <dcterms:modified xsi:type="dcterms:W3CDTF">2020-03-27T16:14:15Z</dcterms:modified>
</cp:coreProperties>
</file>